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0.svg" ContentType="image/svg+xml"/>
  <Override PartName="/ppt/media/image12.svg" ContentType="image/svg+xml"/>
  <Override PartName="/ppt/media/image14.svg" ContentType="image/svg+xml"/>
  <Override PartName="/ppt/media/image16.svg" ContentType="image/svg+xml"/>
  <Override PartName="/ppt/media/image18.svg" ContentType="image/svg+xml"/>
  <Override PartName="/ppt/media/image20.svg" ContentType="image/svg+xml"/>
  <Override PartName="/ppt/media/image22.svg" ContentType="image/svg+xml"/>
  <Override PartName="/ppt/media/image3.svg" ContentType="image/svg+xml"/>
  <Override PartName="/ppt/media/image5.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315" r:id="rId3"/>
    <p:sldId id="316" r:id="rId4"/>
    <p:sldId id="318" r:id="rId5"/>
    <p:sldId id="322" r:id="rId6"/>
    <p:sldId id="340" r:id="rId7"/>
    <p:sldId id="341" r:id="rId9"/>
    <p:sldId id="331" r:id="rId10"/>
    <p:sldId id="332" r:id="rId11"/>
    <p:sldId id="333" r:id="rId12"/>
    <p:sldId id="334" r:id="rId13"/>
    <p:sldId id="325" r:id="rId14"/>
    <p:sldId id="326" r:id="rId15"/>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230C"/>
    <a:srgbClr val="125AC4"/>
    <a:srgbClr val="0F4FA7"/>
    <a:srgbClr val="03B1F9"/>
    <a:srgbClr val="03A9F5"/>
    <a:srgbClr val="BBE2F6"/>
    <a:srgbClr val="FBBFD0"/>
    <a:srgbClr val="8ECFF0"/>
    <a:srgbClr val="F21453"/>
    <a:srgbClr val="F99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0741" autoAdjust="0"/>
  </p:normalViewPr>
  <p:slideViewPr>
    <p:cSldViewPr snapToGrid="0" showGuides="1">
      <p:cViewPr varScale="1">
        <p:scale>
          <a:sx n="105" d="100"/>
          <a:sy n="105" d="100"/>
        </p:scale>
        <p:origin x="834" y="114"/>
      </p:cViewPr>
      <p:guideLst>
        <p:guide orient="horz" pos="2162"/>
        <p:guide pos="38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09.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CA1A9-5920-466E-B7BC-F0178AC1AE3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B511-D0E4-4DA2-A8E2-4E712079A31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7E4948-6564-4596-809E-39997763AFE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3C489-C2B6-4105-A709-D819C004E2CB}" type="slidenum">
              <a:rPr lang="zh-CN" altLang="en-US" smtClean="0"/>
            </a:fld>
            <a:endParaRPr lang="zh-CN" altLang="en-US"/>
          </a:p>
        </p:txBody>
      </p:sp>
      <p:sp>
        <p:nvSpPr>
          <p:cNvPr id="5" name="矩形: 圆角 4"/>
          <p:cNvSpPr/>
          <p:nvPr userDrawn="1"/>
        </p:nvSpPr>
        <p:spPr>
          <a:xfrm>
            <a:off x="504825" y="527050"/>
            <a:ext cx="11182350" cy="5803900"/>
          </a:xfrm>
          <a:prstGeom prst="roundRect">
            <a:avLst>
              <a:gd name="adj" fmla="val 84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
        <p:nvSpPr>
          <p:cNvPr id="12" name="矩形: 圆角 11"/>
          <p:cNvSpPr/>
          <p:nvPr userDrawn="1"/>
        </p:nvSpPr>
        <p:spPr>
          <a:xfrm>
            <a:off x="672230" y="537053"/>
            <a:ext cx="10847540" cy="5783893"/>
          </a:xfrm>
          <a:prstGeom prst="roundRect">
            <a:avLst>
              <a:gd name="adj" fmla="val 6122"/>
            </a:avLst>
          </a:prstGeom>
          <a:solidFill>
            <a:schemeClr val="bg1"/>
          </a:solidFill>
          <a:ln w="63500">
            <a:solidFill>
              <a:schemeClr val="accent1"/>
            </a:solidFill>
          </a:ln>
          <a:effectLst>
            <a:outerShdw blurRad="508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endParaRPr>
          </a:p>
        </p:txBody>
      </p:sp>
      <p:grpSp>
        <p:nvGrpSpPr>
          <p:cNvPr id="13" name="组合 12"/>
          <p:cNvGrpSpPr/>
          <p:nvPr userDrawn="1"/>
        </p:nvGrpSpPr>
        <p:grpSpPr>
          <a:xfrm>
            <a:off x="11814255" y="636332"/>
            <a:ext cx="1566" cy="2116987"/>
            <a:chOff x="11770187" y="636332"/>
            <a:chExt cx="1566" cy="2116987"/>
          </a:xfrm>
        </p:grpSpPr>
        <p:grpSp>
          <p:nvGrpSpPr>
            <p:cNvPr id="14" name="组合 13"/>
            <p:cNvGrpSpPr/>
            <p:nvPr userDrawn="1"/>
          </p:nvGrpSpPr>
          <p:grpSpPr>
            <a:xfrm>
              <a:off x="11770970" y="636332"/>
              <a:ext cx="783" cy="900910"/>
              <a:chOff x="11834551" y="1811067"/>
              <a:chExt cx="783" cy="900910"/>
            </a:xfrm>
          </p:grpSpPr>
          <p:cxnSp>
            <p:nvCxnSpPr>
              <p:cNvPr id="18" name="直接连接符 17"/>
              <p:cNvCxnSpPr/>
              <p:nvPr userDrawn="1"/>
            </p:nvCxnSpPr>
            <p:spPr>
              <a:xfrm>
                <a:off x="11834551" y="1811067"/>
                <a:ext cx="0" cy="644727"/>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a:off x="11835334" y="2656018"/>
                <a:ext cx="0" cy="55959"/>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 name="组合 14"/>
            <p:cNvGrpSpPr/>
            <p:nvPr userDrawn="1"/>
          </p:nvGrpSpPr>
          <p:grpSpPr>
            <a:xfrm>
              <a:off x="11770187" y="1852409"/>
              <a:ext cx="783" cy="900910"/>
              <a:chOff x="11834551" y="1811067"/>
              <a:chExt cx="783" cy="900910"/>
            </a:xfrm>
          </p:grpSpPr>
          <p:cxnSp>
            <p:nvCxnSpPr>
              <p:cNvPr id="16" name="直接连接符 15"/>
              <p:cNvCxnSpPr/>
              <p:nvPr userDrawn="1"/>
            </p:nvCxnSpPr>
            <p:spPr>
              <a:xfrm>
                <a:off x="11834551" y="1811067"/>
                <a:ext cx="0" cy="644727"/>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a:off x="11835334" y="2656018"/>
                <a:ext cx="0" cy="55959"/>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0" name="组合 19"/>
          <p:cNvGrpSpPr/>
          <p:nvPr userDrawn="1"/>
        </p:nvGrpSpPr>
        <p:grpSpPr>
          <a:xfrm>
            <a:off x="410433" y="4145684"/>
            <a:ext cx="1566" cy="2116987"/>
            <a:chOff x="11770187" y="636332"/>
            <a:chExt cx="1566" cy="2116987"/>
          </a:xfrm>
        </p:grpSpPr>
        <p:grpSp>
          <p:nvGrpSpPr>
            <p:cNvPr id="21" name="组合 20"/>
            <p:cNvGrpSpPr/>
            <p:nvPr userDrawn="1"/>
          </p:nvGrpSpPr>
          <p:grpSpPr>
            <a:xfrm>
              <a:off x="11770970" y="636332"/>
              <a:ext cx="783" cy="900910"/>
              <a:chOff x="11834551" y="1811067"/>
              <a:chExt cx="783" cy="900910"/>
            </a:xfrm>
          </p:grpSpPr>
          <p:cxnSp>
            <p:nvCxnSpPr>
              <p:cNvPr id="25" name="直接连接符 24"/>
              <p:cNvCxnSpPr/>
              <p:nvPr userDrawn="1"/>
            </p:nvCxnSpPr>
            <p:spPr>
              <a:xfrm>
                <a:off x="11834551" y="1811067"/>
                <a:ext cx="0" cy="644727"/>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a:off x="11835334" y="2656018"/>
                <a:ext cx="0" cy="55959"/>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 name="组合 21"/>
            <p:cNvGrpSpPr/>
            <p:nvPr userDrawn="1"/>
          </p:nvGrpSpPr>
          <p:grpSpPr>
            <a:xfrm>
              <a:off x="11770187" y="1852409"/>
              <a:ext cx="783" cy="900910"/>
              <a:chOff x="11834551" y="1811067"/>
              <a:chExt cx="783" cy="900910"/>
            </a:xfrm>
          </p:grpSpPr>
          <p:cxnSp>
            <p:nvCxnSpPr>
              <p:cNvPr id="23" name="直接连接符 22"/>
              <p:cNvCxnSpPr/>
              <p:nvPr userDrawn="1"/>
            </p:nvCxnSpPr>
            <p:spPr>
              <a:xfrm>
                <a:off x="11834551" y="1811067"/>
                <a:ext cx="0" cy="644727"/>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a:off x="11835334" y="2656018"/>
                <a:ext cx="0" cy="55959"/>
              </a:xfrm>
              <a:prstGeom prst="line">
                <a:avLst/>
              </a:prstGeom>
              <a:ln w="63500" cap="rnd">
                <a:solidFill>
                  <a:schemeClr val="bg1"/>
                </a:solidFill>
                <a:roun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31" name="组合 30"/>
          <p:cNvGrpSpPr/>
          <p:nvPr userDrawn="1"/>
        </p:nvGrpSpPr>
        <p:grpSpPr>
          <a:xfrm>
            <a:off x="410433" y="800156"/>
            <a:ext cx="3951268" cy="471590"/>
            <a:chOff x="391398" y="800156"/>
            <a:chExt cx="3951268" cy="471590"/>
          </a:xfrm>
          <a:effectLst>
            <a:outerShdw blurRad="50800" dist="38100" dir="2700000" algn="tl" rotWithShape="0">
              <a:prstClr val="black">
                <a:alpha val="40000"/>
              </a:prstClr>
            </a:outerShdw>
          </a:effectLst>
        </p:grpSpPr>
        <p:sp>
          <p:nvSpPr>
            <p:cNvPr id="27" name="矩形: 圆角 26"/>
            <p:cNvSpPr/>
            <p:nvPr userDrawn="1"/>
          </p:nvSpPr>
          <p:spPr>
            <a:xfrm>
              <a:off x="981933" y="800156"/>
              <a:ext cx="3360733" cy="47159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endParaRPr>
            </a:p>
          </p:txBody>
        </p:sp>
        <p:sp>
          <p:nvSpPr>
            <p:cNvPr id="30" name="椭圆 29"/>
            <p:cNvSpPr/>
            <p:nvPr userDrawn="1"/>
          </p:nvSpPr>
          <p:spPr>
            <a:xfrm>
              <a:off x="391398" y="800156"/>
              <a:ext cx="471590" cy="471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latin typeface="字魂59号-创粗黑" panose="00000500000000000000" pitchFamily="2" charset="-122"/>
                <a:ea typeface="字魂59号-创粗黑" panose="00000500000000000000"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5000">
        <p:fade/>
      </p:transition>
    </mc:Choice>
    <mc:Fallback>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28A7A-5823-43F4-B5CC-76278FD670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3C489-C2B6-4105-A709-D819C004E2C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28A7A-5823-43F4-B5CC-76278FD6708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3C489-C2B6-4105-A709-D819C004E2CB}" type="slidenum">
              <a:rPr lang="zh-CN" altLang="en-US" smtClean="0"/>
            </a:fld>
            <a:endParaRPr lang="zh-CN" altLang="en-US"/>
          </a:p>
        </p:txBody>
      </p:sp>
      <p:pic>
        <p:nvPicPr>
          <p:cNvPr id="7" name="图片 6"/>
          <p:cNvPicPr>
            <a:picLocks noChangeAspect="1"/>
          </p:cNvPicPr>
          <p:nvPr userDrawn="1"/>
        </p:nvPicPr>
        <p:blipFill rotWithShape="1">
          <a:blip r:embed="rId13">
            <a:extLst>
              <a:ext uri="{28A0092B-C50C-407E-A947-70E740481C1C}">
                <a14:useLocalDpi xmlns:a14="http://schemas.microsoft.com/office/drawing/2010/main" val="0"/>
              </a:ext>
            </a:extLst>
          </a:blip>
          <a:srcRect t="42148" b="20651"/>
          <a:stretch>
            <a:fillRect/>
          </a:stretch>
        </p:blipFill>
        <p:spPr>
          <a:xfrm>
            <a:off x="-2" y="1"/>
            <a:ext cx="1219200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7" Type="http://schemas.openxmlformats.org/officeDocument/2006/relationships/slideLayout" Target="../slideLayouts/slideLayout6.xml"/><Relationship Id="rId16" Type="http://schemas.openxmlformats.org/officeDocument/2006/relationships/tags" Target="../tags/tag14.xml"/><Relationship Id="rId15" Type="http://schemas.openxmlformats.org/officeDocument/2006/relationships/tags" Target="../tags/tag13.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6.xml"/><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tags" Target="../tags/tag106.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7" Type="http://schemas.openxmlformats.org/officeDocument/2006/relationships/image" Target="../media/image22.svg"/><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tags" Target="../tags/tag107.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image" Target="../media/image22.svg"/><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tags" Target="../tags/tag108.xml"/></Relationships>
</file>

<file path=ppt/slides/_rels/slide2.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7" Type="http://schemas.openxmlformats.org/officeDocument/2006/relationships/slideLayout" Target="../slideLayouts/slideLayout7.xml"/><Relationship Id="rId26" Type="http://schemas.openxmlformats.org/officeDocument/2006/relationships/tags" Target="../tags/tag38.xml"/><Relationship Id="rId25" Type="http://schemas.openxmlformats.org/officeDocument/2006/relationships/tags" Target="../tags/tag37.xml"/><Relationship Id="rId24" Type="http://schemas.openxmlformats.org/officeDocument/2006/relationships/tags" Target="../tags/tag36.xml"/><Relationship Id="rId23" Type="http://schemas.openxmlformats.org/officeDocument/2006/relationships/tags" Target="../tags/tag35.xml"/><Relationship Id="rId22" Type="http://schemas.openxmlformats.org/officeDocument/2006/relationships/tags" Target="../tags/tag34.xml"/><Relationship Id="rId21" Type="http://schemas.openxmlformats.org/officeDocument/2006/relationships/tags" Target="../tags/tag33.xml"/><Relationship Id="rId20" Type="http://schemas.openxmlformats.org/officeDocument/2006/relationships/tags" Target="../tags/tag32.xml"/><Relationship Id="rId2" Type="http://schemas.openxmlformats.org/officeDocument/2006/relationships/tags" Target="../tags/tag16.xml"/><Relationship Id="rId19" Type="http://schemas.openxmlformats.org/officeDocument/2006/relationships/tags" Target="../tags/tag31.xml"/><Relationship Id="rId18" Type="http://schemas.openxmlformats.org/officeDocument/2006/relationships/tags" Target="../tags/tag30.xml"/><Relationship Id="rId17" Type="http://schemas.openxmlformats.org/officeDocument/2006/relationships/image" Target="../media/image5.svg"/><Relationship Id="rId16" Type="http://schemas.openxmlformats.org/officeDocument/2006/relationships/image" Target="../media/image4.png"/><Relationship Id="rId15" Type="http://schemas.openxmlformats.org/officeDocument/2006/relationships/tags" Target="../tags/tag29.xml"/><Relationship Id="rId14" Type="http://schemas.openxmlformats.org/officeDocument/2006/relationships/tags" Target="../tags/tag28.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9" Type="http://schemas.openxmlformats.org/officeDocument/2006/relationships/tags" Target="../tags/tag51.xml"/><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6" Type="http://schemas.openxmlformats.org/officeDocument/2006/relationships/slideLayout" Target="../slideLayouts/slideLayout7.xml"/><Relationship Id="rId15" Type="http://schemas.openxmlformats.org/officeDocument/2006/relationships/tags" Target="../tags/tag57.xml"/><Relationship Id="rId14" Type="http://schemas.openxmlformats.org/officeDocument/2006/relationships/tags" Target="../tags/tag56.xml"/><Relationship Id="rId13" Type="http://schemas.openxmlformats.org/officeDocument/2006/relationships/tags" Target="../tags/tag55.xml"/><Relationship Id="rId12" Type="http://schemas.openxmlformats.org/officeDocument/2006/relationships/tags" Target="../tags/tag54.xml"/><Relationship Id="rId11" Type="http://schemas.openxmlformats.org/officeDocument/2006/relationships/tags" Target="../tags/tag53.xml"/><Relationship Id="rId10" Type="http://schemas.openxmlformats.org/officeDocument/2006/relationships/tags" Target="../tags/tag52.xml"/><Relationship Id="rId1" Type="http://schemas.openxmlformats.org/officeDocument/2006/relationships/tags" Target="../tags/tag43.xml"/></Relationships>
</file>

<file path=ppt/slides/_rels/slide5.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1" Type="http://schemas.openxmlformats.org/officeDocument/2006/relationships/notesSlide" Target="../notesSlides/notesSlide1.xml"/><Relationship Id="rId40" Type="http://schemas.openxmlformats.org/officeDocument/2006/relationships/slideLayout" Target="../slideLayouts/slideLayout7.xml"/><Relationship Id="rId4" Type="http://schemas.openxmlformats.org/officeDocument/2006/relationships/tags" Target="../tags/tag61.xml"/><Relationship Id="rId39" Type="http://schemas.openxmlformats.org/officeDocument/2006/relationships/tags" Target="../tags/tag96.xml"/><Relationship Id="rId38" Type="http://schemas.openxmlformats.org/officeDocument/2006/relationships/tags" Target="../tags/tag95.xml"/><Relationship Id="rId37" Type="http://schemas.openxmlformats.org/officeDocument/2006/relationships/tags" Target="../tags/tag94.xml"/><Relationship Id="rId36" Type="http://schemas.openxmlformats.org/officeDocument/2006/relationships/tags" Target="../tags/tag93.xml"/><Relationship Id="rId35" Type="http://schemas.openxmlformats.org/officeDocument/2006/relationships/tags" Target="../tags/tag92.xml"/><Relationship Id="rId34" Type="http://schemas.openxmlformats.org/officeDocument/2006/relationships/tags" Target="../tags/tag91.xml"/><Relationship Id="rId33" Type="http://schemas.openxmlformats.org/officeDocument/2006/relationships/tags" Target="../tags/tag90.xml"/><Relationship Id="rId32" Type="http://schemas.openxmlformats.org/officeDocument/2006/relationships/tags" Target="../tags/tag89.xml"/><Relationship Id="rId31" Type="http://schemas.openxmlformats.org/officeDocument/2006/relationships/tags" Target="../tags/tag88.xml"/><Relationship Id="rId30" Type="http://schemas.openxmlformats.org/officeDocument/2006/relationships/tags" Target="../tags/tag87.xml"/><Relationship Id="rId3" Type="http://schemas.openxmlformats.org/officeDocument/2006/relationships/tags" Target="../tags/tag60.xml"/><Relationship Id="rId29" Type="http://schemas.openxmlformats.org/officeDocument/2006/relationships/tags" Target="../tags/tag86.xml"/><Relationship Id="rId28" Type="http://schemas.openxmlformats.org/officeDocument/2006/relationships/tags" Target="../tags/tag85.xml"/><Relationship Id="rId27" Type="http://schemas.openxmlformats.org/officeDocument/2006/relationships/tags" Target="../tags/tag84.xml"/><Relationship Id="rId26" Type="http://schemas.openxmlformats.org/officeDocument/2006/relationships/tags" Target="../tags/tag83.xml"/><Relationship Id="rId25" Type="http://schemas.openxmlformats.org/officeDocument/2006/relationships/tags" Target="../tags/tag82.xml"/><Relationship Id="rId24" Type="http://schemas.openxmlformats.org/officeDocument/2006/relationships/tags" Target="../tags/tag81.xml"/><Relationship Id="rId23" Type="http://schemas.openxmlformats.org/officeDocument/2006/relationships/tags" Target="../tags/tag80.xml"/><Relationship Id="rId22" Type="http://schemas.openxmlformats.org/officeDocument/2006/relationships/tags" Target="../tags/tag79.xml"/><Relationship Id="rId21" Type="http://schemas.openxmlformats.org/officeDocument/2006/relationships/tags" Target="../tags/tag78.xml"/><Relationship Id="rId20" Type="http://schemas.openxmlformats.org/officeDocument/2006/relationships/tags" Target="../tags/tag77.xml"/><Relationship Id="rId2" Type="http://schemas.openxmlformats.org/officeDocument/2006/relationships/tags" Target="../tags/tag59.xml"/><Relationship Id="rId19" Type="http://schemas.openxmlformats.org/officeDocument/2006/relationships/tags" Target="../tags/tag76.xml"/><Relationship Id="rId18" Type="http://schemas.openxmlformats.org/officeDocument/2006/relationships/tags" Target="../tags/tag75.xml"/><Relationship Id="rId17" Type="http://schemas.openxmlformats.org/officeDocument/2006/relationships/tags" Target="../tags/tag74.xml"/><Relationship Id="rId16" Type="http://schemas.openxmlformats.org/officeDocument/2006/relationships/tags" Target="../tags/tag73.xml"/><Relationship Id="rId15" Type="http://schemas.openxmlformats.org/officeDocument/2006/relationships/tags" Target="../tags/tag72.xml"/><Relationship Id="rId14" Type="http://schemas.openxmlformats.org/officeDocument/2006/relationships/tags" Target="../tags/tag71.xml"/><Relationship Id="rId13" Type="http://schemas.openxmlformats.org/officeDocument/2006/relationships/tags" Target="../tags/tag70.xml"/><Relationship Id="rId12" Type="http://schemas.openxmlformats.org/officeDocument/2006/relationships/tags" Target="../tags/tag69.xml"/><Relationship Id="rId11" Type="http://schemas.openxmlformats.org/officeDocument/2006/relationships/tags" Target="../tags/tag68.xml"/><Relationship Id="rId10" Type="http://schemas.openxmlformats.org/officeDocument/2006/relationships/tags" Target="../tags/tag67.xml"/><Relationship Id="rId1" Type="http://schemas.openxmlformats.org/officeDocument/2006/relationships/tags" Target="../tags/tag58.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0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 Id="rId3" Type="http://schemas.openxmlformats.org/officeDocument/2006/relationships/tags" Target="../tags/tag97.xml"/><Relationship Id="rId2" Type="http://schemas.openxmlformats.org/officeDocument/2006/relationships/image" Target="../media/image8.png"/><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3.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image" Target="../media/image12.svg"/><Relationship Id="rId4" Type="http://schemas.openxmlformats.org/officeDocument/2006/relationships/image" Target="../media/image11.png"/><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tags" Target="../tags/tag104.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tags" Target="../tags/tag10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10055" y="1017270"/>
            <a:ext cx="7096760" cy="375920"/>
          </a:xfrm>
          <a:prstGeom prst="rect">
            <a:avLst/>
          </a:prstGeom>
          <a:noFill/>
        </p:spPr>
        <p:txBody>
          <a:bodyPr wrap="square" rtlCol="0">
            <a:noAutofit/>
          </a:bodyPr>
          <a:lstStyle/>
          <a:p>
            <a:pPr algn="l">
              <a:buClrTx/>
              <a:buSzTx/>
              <a:buFontTx/>
            </a:pPr>
            <a:r>
              <a:rPr lang="zh-CN" altLang="en-US">
                <a:solidFill>
                  <a:schemeClr val="tx1"/>
                </a:solidFill>
                <a:latin typeface="宋体" panose="02010600030101010101" pitchFamily="2" charset="-122"/>
                <a:ea typeface="宋体" panose="02010600030101010101" pitchFamily="2" charset="-122"/>
              </a:rPr>
              <a:t>《实施意见》适用于广州市中小学教师继续教育各环节的相关主体。</a:t>
            </a:r>
            <a:endParaRPr lang="zh-CN" altLang="en-US">
              <a:solidFill>
                <a:schemeClr val="tx1"/>
              </a:solidFill>
              <a:latin typeface="宋体" panose="02010600030101010101" pitchFamily="2" charset="-122"/>
              <a:ea typeface="宋体" panose="02010600030101010101" pitchFamily="2" charset="-122"/>
            </a:endParaRPr>
          </a:p>
        </p:txBody>
      </p:sp>
      <p:sp>
        <p:nvSpPr>
          <p:cNvPr id="72" name="矩形 71"/>
          <p:cNvSpPr/>
          <p:nvPr>
            <p:custDataLst>
              <p:tags r:id="rId1"/>
            </p:custDataLst>
          </p:nvPr>
        </p:nvSpPr>
        <p:spPr>
          <a:xfrm>
            <a:off x="303530" y="544195"/>
            <a:ext cx="3916045" cy="111125"/>
          </a:xfrm>
          <a:prstGeom prst="rect">
            <a:avLst/>
          </a:prstGeom>
          <a:solidFill>
            <a:srgbClr val="6096E6">
              <a:lumMod val="20000"/>
              <a:lumOff val="8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latin typeface="宋体" panose="02010600030101010101" pitchFamily="2" charset="-122"/>
              <a:ea typeface="宋体" panose="02010600030101010101" pitchFamily="2" charset="-122"/>
              <a:cs typeface="思源黑体 CN Bold" panose="020B0800000000000000" charset="-122"/>
            </a:endParaRPr>
          </a:p>
        </p:txBody>
      </p:sp>
      <p:sp>
        <p:nvSpPr>
          <p:cNvPr id="8" name="文本框 7"/>
          <p:cNvSpPr txBox="1"/>
          <p:nvPr>
            <p:custDataLst>
              <p:tags r:id="rId2"/>
            </p:custDataLst>
          </p:nvPr>
        </p:nvSpPr>
        <p:spPr>
          <a:xfrm>
            <a:off x="213360" y="240665"/>
            <a:ext cx="4097020" cy="414655"/>
          </a:xfrm>
          <a:prstGeom prst="rect">
            <a:avLst/>
          </a:prstGeom>
          <a:noFill/>
        </p:spPr>
        <p:txBody>
          <a:bodyPr wrap="square" bIns="0" anchor="ctr" anchorCtr="0">
            <a:spAutoFit/>
          </a:bodyPr>
          <a:lstStyle/>
          <a:p>
            <a:pPr algn="l" fontAlgn="auto"/>
            <a:r>
              <a:rPr lang="zh-CN" altLang="en-US" sz="2400" b="1">
                <a:latin typeface="宋体" panose="02010600030101010101" pitchFamily="2" charset="-122"/>
                <a:ea typeface="宋体" panose="02010600030101010101" pitchFamily="2" charset="-122"/>
                <a:sym typeface="+mn-ea"/>
              </a:rPr>
              <a:t>一、适用对象有哪些？</a:t>
            </a:r>
            <a:endParaRPr lang="zh-CN" altLang="en-US" sz="2400" b="1" spc="300">
              <a:solidFill>
                <a:srgbClr val="6096E6">
                  <a:lumMod val="75000"/>
                </a:srgbClr>
              </a:solidFill>
              <a:uFillTx/>
              <a:latin typeface="宋体" panose="02010600030101010101" pitchFamily="2" charset="-122"/>
              <a:ea typeface="宋体" panose="02010600030101010101" pitchFamily="2" charset="-122"/>
              <a:sym typeface="+mn-ea"/>
            </a:endParaRPr>
          </a:p>
        </p:txBody>
      </p:sp>
      <p:grpSp>
        <p:nvGrpSpPr>
          <p:cNvPr id="24" name="组合 23"/>
          <p:cNvGrpSpPr/>
          <p:nvPr/>
        </p:nvGrpSpPr>
        <p:grpSpPr>
          <a:xfrm>
            <a:off x="1012190" y="1605915"/>
            <a:ext cx="10167628" cy="5003800"/>
            <a:chOff x="1711" y="2464"/>
            <a:chExt cx="15823" cy="7610"/>
          </a:xfrm>
        </p:grpSpPr>
        <p:grpSp>
          <p:nvGrpSpPr>
            <p:cNvPr id="37" name="组合 36"/>
            <p:cNvGrpSpPr/>
            <p:nvPr/>
          </p:nvGrpSpPr>
          <p:grpSpPr>
            <a:xfrm>
              <a:off x="1711" y="2464"/>
              <a:ext cx="15823" cy="7610"/>
              <a:chOff x="1773" y="2371"/>
              <a:chExt cx="15823" cy="7610"/>
            </a:xfrm>
          </p:grpSpPr>
          <p:grpSp>
            <p:nvGrpSpPr>
              <p:cNvPr id="38" name="组合 37"/>
              <p:cNvGrpSpPr/>
              <p:nvPr/>
            </p:nvGrpSpPr>
            <p:grpSpPr>
              <a:xfrm>
                <a:off x="1773" y="2371"/>
                <a:ext cx="15823" cy="7610"/>
                <a:chOff x="1154" y="2482"/>
                <a:chExt cx="15823" cy="7610"/>
              </a:xfrm>
            </p:grpSpPr>
            <p:grpSp>
              <p:nvGrpSpPr>
                <p:cNvPr id="41" name="组合 40"/>
                <p:cNvGrpSpPr/>
                <p:nvPr/>
              </p:nvGrpSpPr>
              <p:grpSpPr>
                <a:xfrm>
                  <a:off x="1154" y="2482"/>
                  <a:ext cx="15823" cy="7610"/>
                  <a:chOff x="1453" y="1263"/>
                  <a:chExt cx="16102" cy="7610"/>
                </a:xfrm>
              </p:grpSpPr>
              <p:grpSp>
                <p:nvGrpSpPr>
                  <p:cNvPr id="42" name="组合 41"/>
                  <p:cNvGrpSpPr/>
                  <p:nvPr/>
                </p:nvGrpSpPr>
                <p:grpSpPr>
                  <a:xfrm>
                    <a:off x="1453" y="1263"/>
                    <a:ext cx="15603" cy="7610"/>
                    <a:chOff x="3528" y="1032"/>
                    <a:chExt cx="15603" cy="7610"/>
                  </a:xfrm>
                </p:grpSpPr>
                <p:sp>
                  <p:nvSpPr>
                    <p:cNvPr id="44" name="圆角矩形 43"/>
                    <p:cNvSpPr/>
                    <p:nvPr>
                      <p:custDataLst>
                        <p:tags r:id="rId3"/>
                      </p:custDataLst>
                    </p:nvPr>
                  </p:nvSpPr>
                  <p:spPr>
                    <a:xfrm>
                      <a:off x="13116" y="1032"/>
                      <a:ext cx="5970" cy="7610"/>
                    </a:xfrm>
                    <a:prstGeom prst="roundRect">
                      <a:avLst/>
                    </a:prstGeom>
                    <a:solidFill>
                      <a:srgbClr val="E0F2FB"/>
                    </a:solidFill>
                    <a:ln w="28575" cmpd="sng">
                      <a:solidFill>
                        <a:srgbClr val="125AC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宋体" panose="02010600030101010101" pitchFamily="2" charset="-122"/>
                        <a:ea typeface="宋体" panose="02010600030101010101" pitchFamily="2" charset="-122"/>
                      </a:endParaRPr>
                    </a:p>
                  </p:txBody>
                </p:sp>
                <p:grpSp>
                  <p:nvGrpSpPr>
                    <p:cNvPr id="45" name="组合 44"/>
                    <p:cNvGrpSpPr/>
                    <p:nvPr/>
                  </p:nvGrpSpPr>
                  <p:grpSpPr>
                    <a:xfrm>
                      <a:off x="3528" y="2970"/>
                      <a:ext cx="15603" cy="4788"/>
                      <a:chOff x="3528" y="2970"/>
                      <a:chExt cx="15603" cy="4788"/>
                    </a:xfrm>
                  </p:grpSpPr>
                  <p:pic>
                    <p:nvPicPr>
                      <p:cNvPr id="47" name="图片 46" descr="考试"/>
                      <p:cNvPicPr>
                        <a:picLocks noChangeAspect="1"/>
                      </p:cNvPicPr>
                      <p:nvPr>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flipH="1">
                        <a:off x="3528" y="2970"/>
                        <a:ext cx="4009" cy="4010"/>
                      </a:xfrm>
                      <a:prstGeom prst="rect">
                        <a:avLst/>
                      </a:prstGeom>
                    </p:spPr>
                  </p:pic>
                  <p:sp>
                    <p:nvSpPr>
                      <p:cNvPr id="49" name="文本框 48"/>
                      <p:cNvSpPr txBox="1"/>
                      <p:nvPr>
                        <p:custDataLst>
                          <p:tags r:id="rId7"/>
                        </p:custDataLst>
                      </p:nvPr>
                    </p:nvSpPr>
                    <p:spPr>
                      <a:xfrm>
                        <a:off x="4977" y="4048"/>
                        <a:ext cx="2560" cy="654"/>
                      </a:xfrm>
                      <a:prstGeom prst="rect">
                        <a:avLst/>
                      </a:prstGeom>
                      <a:noFill/>
                    </p:spPr>
                    <p:txBody>
                      <a:bodyPr wrap="square" rtlCol="0">
                        <a:spAutoFit/>
                      </a:bodyPr>
                      <a:p>
                        <a:r>
                          <a:rPr lang="zh-CN" altLang="en-US" sz="2200" b="1">
                            <a:latin typeface="宋体" panose="02010600030101010101" pitchFamily="2" charset="-122"/>
                            <a:ea typeface="宋体" panose="02010600030101010101" pitchFamily="2" charset="-122"/>
                          </a:rPr>
                          <a:t>中小学教师</a:t>
                        </a:r>
                        <a:endParaRPr lang="zh-CN" altLang="en-US" sz="2200" b="1">
                          <a:latin typeface="宋体" panose="02010600030101010101" pitchFamily="2" charset="-122"/>
                          <a:ea typeface="宋体" panose="02010600030101010101" pitchFamily="2" charset="-122"/>
                        </a:endParaRPr>
                      </a:p>
                    </p:txBody>
                  </p:sp>
                  <p:sp>
                    <p:nvSpPr>
                      <p:cNvPr id="50" name="圆角矩形 49"/>
                      <p:cNvSpPr/>
                      <p:nvPr>
                        <p:custDataLst>
                          <p:tags r:id="rId8"/>
                        </p:custDataLst>
                      </p:nvPr>
                    </p:nvSpPr>
                    <p:spPr>
                      <a:xfrm>
                        <a:off x="8209" y="3168"/>
                        <a:ext cx="4011" cy="2547"/>
                      </a:xfrm>
                      <a:prstGeom prst="roundRect">
                        <a:avLst/>
                      </a:prstGeom>
                      <a:solidFill>
                        <a:srgbClr val="E0F2FB"/>
                      </a:solidFill>
                      <a:ln w="28575" cmpd="sng">
                        <a:solidFill>
                          <a:srgbClr val="125AC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zh-CN" altLang="en-US">
                          <a:solidFill>
                            <a:schemeClr val="tx1"/>
                          </a:solidFill>
                          <a:latin typeface="宋体" panose="02010600030101010101" pitchFamily="2" charset="-122"/>
                          <a:ea typeface="宋体" panose="02010600030101010101" pitchFamily="2" charset="-122"/>
                        </a:endParaRPr>
                      </a:p>
                    </p:txBody>
                  </p:sp>
                  <p:sp>
                    <p:nvSpPr>
                      <p:cNvPr id="51" name="文本框 50"/>
                      <p:cNvSpPr txBox="1"/>
                      <p:nvPr>
                        <p:custDataLst>
                          <p:tags r:id="rId9"/>
                        </p:custDataLst>
                      </p:nvPr>
                    </p:nvSpPr>
                    <p:spPr>
                      <a:xfrm>
                        <a:off x="13230" y="7198"/>
                        <a:ext cx="5901" cy="560"/>
                      </a:xfrm>
                      <a:prstGeom prst="rect">
                        <a:avLst/>
                      </a:prstGeom>
                      <a:noFill/>
                    </p:spPr>
                    <p:txBody>
                      <a:bodyPr wrap="square" rtlCol="0">
                        <a:spAutoFit/>
                      </a:bodyPr>
                      <a:p>
                        <a:r>
                          <a:rPr lang="zh-CN" altLang="en-US" b="1" dirty="0">
                            <a:solidFill>
                              <a:srgbClr val="C00000"/>
                            </a:solidFill>
                            <a:latin typeface="宋体" panose="02010600030101010101" pitchFamily="2" charset="-122"/>
                            <a:ea typeface="宋体" panose="02010600030101010101" pitchFamily="2" charset="-122"/>
                            <a:cs typeface="宋体" panose="02010600030101010101" pitchFamily="2" charset="-122"/>
                          </a:rPr>
                          <a:t>（以下统一简称“中小学教师”）</a:t>
                        </a:r>
                        <a:endParaRPr lang="zh-CN" altLang="en-US" b="1" dirty="0">
                          <a:solidFill>
                            <a:srgbClr val="C00000"/>
                          </a:solidFill>
                          <a:latin typeface="宋体" panose="02010600030101010101" pitchFamily="2" charset="-122"/>
                          <a:ea typeface="宋体" panose="02010600030101010101" pitchFamily="2" charset="-122"/>
                          <a:cs typeface="宋体" panose="02010600030101010101" pitchFamily="2" charset="-122"/>
                        </a:endParaRPr>
                      </a:p>
                    </p:txBody>
                  </p:sp>
                </p:grpSp>
              </p:grpSp>
              <p:sp>
                <p:nvSpPr>
                  <p:cNvPr id="52" name="文本框 51"/>
                  <p:cNvSpPr txBox="1"/>
                  <p:nvPr>
                    <p:custDataLst>
                      <p:tags r:id="rId10"/>
                    </p:custDataLst>
                  </p:nvPr>
                </p:nvSpPr>
                <p:spPr>
                  <a:xfrm>
                    <a:off x="11155" y="1611"/>
                    <a:ext cx="6400" cy="560"/>
                  </a:xfrm>
                  <a:prstGeom prst="rect">
                    <a:avLst/>
                  </a:prstGeom>
                  <a:noFill/>
                </p:spPr>
                <p:txBody>
                  <a:bodyPr wrap="square" rtlCol="0">
                    <a:spAutoFit/>
                  </a:bodyPr>
                  <a:p>
                    <a:r>
                      <a:rPr lang="en-US" altLang="zh-CN" dirty="0" smtClean="0">
                        <a:latin typeface="宋体" panose="02010600030101010101" pitchFamily="2" charset="-122"/>
                        <a:ea typeface="宋体" panose="02010600030101010101" pitchFamily="2" charset="-122"/>
                        <a:cs typeface="宋体" panose="02010600030101010101" pitchFamily="2" charset="-122"/>
                      </a:rPr>
                      <a:t>  </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grpSp>
            <p:sp>
              <p:nvSpPr>
                <p:cNvPr id="53" name="文本框 52"/>
                <p:cNvSpPr txBox="1"/>
                <p:nvPr>
                  <p:custDataLst>
                    <p:tags r:id="rId11"/>
                  </p:custDataLst>
                </p:nvPr>
              </p:nvSpPr>
              <p:spPr>
                <a:xfrm>
                  <a:off x="5793" y="4522"/>
                  <a:ext cx="4053" cy="2253"/>
                </a:xfrm>
                <a:prstGeom prst="rect">
                  <a:avLst/>
                </a:prstGeom>
                <a:noFill/>
              </p:spPr>
              <p:txBody>
                <a:bodyPr wrap="square" rtlCol="0">
                  <a:noAutofit/>
                </a:bodyPr>
                <a:p>
                  <a:pPr algn="l"/>
                  <a:endParaRPr lang="zh-CN" altLang="en-US">
                    <a:latin typeface="宋体" panose="02010600030101010101" pitchFamily="2" charset="-122"/>
                    <a:ea typeface="宋体" panose="02010600030101010101" pitchFamily="2" charset="-122"/>
                    <a:sym typeface="+mn-ea"/>
                  </a:endParaRPr>
                </a:p>
                <a:p>
                  <a:pPr algn="l"/>
                  <a:r>
                    <a:rPr lang="zh-CN" altLang="en-US">
                      <a:latin typeface="宋体" panose="02010600030101010101" pitchFamily="2" charset="-122"/>
                      <a:ea typeface="宋体" panose="02010600030101010101" pitchFamily="2" charset="-122"/>
                    </a:rPr>
                    <a:t>广州区域内政府办学与社会力量办学相关机构中具有</a:t>
                  </a:r>
                  <a:r>
                    <a:rPr lang="zh-CN" altLang="en-US" b="1">
                      <a:solidFill>
                        <a:srgbClr val="FF0000"/>
                      </a:solidFill>
                      <a:latin typeface="宋体" panose="02010600030101010101" pitchFamily="2" charset="-122"/>
                      <a:ea typeface="宋体" panose="02010600030101010101" pitchFamily="2" charset="-122"/>
                      <a:sym typeface="+mn-ea"/>
                    </a:rPr>
                    <a:t>中小学教师资格</a:t>
                  </a:r>
                  <a:r>
                    <a:rPr lang="zh-CN" altLang="en-US">
                      <a:latin typeface="宋体" panose="02010600030101010101" pitchFamily="2" charset="-122"/>
                      <a:ea typeface="宋体" panose="02010600030101010101" pitchFamily="2" charset="-122"/>
                      <a:sym typeface="+mn-ea"/>
                    </a:rPr>
                    <a:t>的各级各类在职教师</a:t>
                  </a:r>
                  <a:endParaRPr lang="zh-CN" altLang="en-US">
                    <a:latin typeface="宋体" panose="02010600030101010101" pitchFamily="2" charset="-122"/>
                    <a:ea typeface="宋体" panose="02010600030101010101" pitchFamily="2" charset="-122"/>
                    <a:sym typeface="+mn-ea"/>
                  </a:endParaRPr>
                </a:p>
                <a:p>
                  <a:pPr algn="l"/>
                  <a:endParaRPr lang="zh-CN" altLang="en-US">
                    <a:latin typeface="宋体" panose="02010600030101010101" pitchFamily="2" charset="-122"/>
                    <a:ea typeface="宋体" panose="02010600030101010101" pitchFamily="2" charset="-122"/>
                  </a:endParaRPr>
                </a:p>
              </p:txBody>
            </p:sp>
          </p:grpSp>
          <p:sp>
            <p:nvSpPr>
              <p:cNvPr id="54" name="右箭头 53"/>
              <p:cNvSpPr/>
              <p:nvPr>
                <p:custDataLst>
                  <p:tags r:id="rId12"/>
                </p:custDataLst>
              </p:nvPr>
            </p:nvSpPr>
            <p:spPr>
              <a:xfrm>
                <a:off x="5748" y="5462"/>
                <a:ext cx="589" cy="486"/>
              </a:xfrm>
              <a:prstGeom prst="rightArrow">
                <a:avLst/>
              </a:prstGeom>
              <a:solidFill>
                <a:srgbClr val="FA230C"/>
              </a:solidFill>
              <a:ln>
                <a:solidFill>
                  <a:srgbClr val="F214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5" name="右箭头 54"/>
              <p:cNvSpPr/>
              <p:nvPr>
                <p:custDataLst>
                  <p:tags r:id="rId13"/>
                </p:custDataLst>
              </p:nvPr>
            </p:nvSpPr>
            <p:spPr>
              <a:xfrm>
                <a:off x="10376" y="5462"/>
                <a:ext cx="589" cy="486"/>
              </a:xfrm>
              <a:prstGeom prst="rightArrow">
                <a:avLst/>
              </a:prstGeom>
              <a:solidFill>
                <a:srgbClr val="FA230C"/>
              </a:solidFill>
              <a:ln>
                <a:solidFill>
                  <a:srgbClr val="F214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56" name="矩形 55"/>
            <p:cNvSpPr/>
            <p:nvPr>
              <p:custDataLst>
                <p:tags r:id="rId14"/>
              </p:custDataLst>
            </p:nvPr>
          </p:nvSpPr>
          <p:spPr>
            <a:xfrm>
              <a:off x="11240" y="3583"/>
              <a:ext cx="5424" cy="1823"/>
            </a:xfrm>
            <a:prstGeom prst="rect">
              <a:avLst/>
            </a:prstGeom>
          </p:spPr>
          <p:txBody>
            <a:bodyPr wrap="square">
              <a:spAutoFit/>
            </a:bodyPr>
            <a:p>
              <a:r>
                <a:rPr lang="en-US" altLang="zh-CN" dirty="0" smtClean="0">
                  <a:latin typeface="宋体" panose="02010600030101010101" pitchFamily="2" charset="-122"/>
                  <a:ea typeface="宋体" panose="02010600030101010101" pitchFamily="2" charset="-122"/>
                  <a:cs typeface="宋体" panose="02010600030101010101" pitchFamily="2" charset="-122"/>
                </a:rPr>
                <a:t>1.</a:t>
              </a:r>
              <a:r>
                <a:rPr lang="zh-CN" altLang="en-US" dirty="0" smtClean="0">
                  <a:latin typeface="宋体" panose="02010600030101010101" pitchFamily="2" charset="-122"/>
                  <a:ea typeface="宋体" panose="02010600030101010101" pitchFamily="2" charset="-122"/>
                  <a:cs typeface="宋体" panose="02010600030101010101" pitchFamily="2" charset="-122"/>
                </a:rPr>
                <a:t>公办</a:t>
              </a:r>
              <a:r>
                <a:rPr lang="zh-CN" altLang="en-US" dirty="0">
                  <a:latin typeface="宋体" panose="02010600030101010101" pitchFamily="2" charset="-122"/>
                  <a:ea typeface="宋体" panose="02010600030101010101" pitchFamily="2" charset="-122"/>
                  <a:cs typeface="宋体" panose="02010600030101010101" pitchFamily="2" charset="-122"/>
                </a:rPr>
                <a:t>与民办的普通中学、中等职业学校、特殊教育学校、小学、幼儿园的专任教师及中小学实验教师（实验管理员）；</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sp>
          <p:nvSpPr>
            <p:cNvPr id="57" name="矩形 56"/>
            <p:cNvSpPr/>
            <p:nvPr>
              <p:custDataLst>
                <p:tags r:id="rId15"/>
              </p:custDataLst>
            </p:nvPr>
          </p:nvSpPr>
          <p:spPr>
            <a:xfrm>
              <a:off x="11195" y="5948"/>
              <a:ext cx="5574" cy="1823"/>
            </a:xfrm>
            <a:prstGeom prst="rect">
              <a:avLst/>
            </a:prstGeom>
          </p:spPr>
          <p:txBody>
            <a:bodyPr wrap="square">
              <a:spAutoFit/>
            </a:bodyPr>
            <a:p>
              <a:r>
                <a:rPr lang="en-US" altLang="zh-CN" dirty="0" smtClean="0">
                  <a:latin typeface="宋体" panose="02010600030101010101" pitchFamily="2" charset="-122"/>
                  <a:ea typeface="宋体" panose="02010600030101010101" pitchFamily="2" charset="-122"/>
                  <a:cs typeface="宋体" panose="02010600030101010101" pitchFamily="2" charset="-122"/>
                </a:rPr>
                <a:t>2.</a:t>
              </a:r>
              <a:r>
                <a:rPr lang="zh-CN" altLang="en-US" dirty="0" smtClean="0">
                  <a:latin typeface="宋体" panose="02010600030101010101" pitchFamily="2" charset="-122"/>
                  <a:ea typeface="宋体" panose="02010600030101010101" pitchFamily="2" charset="-122"/>
                  <a:cs typeface="宋体" panose="02010600030101010101" pitchFamily="2" charset="-122"/>
                </a:rPr>
                <a:t>市</a:t>
              </a:r>
              <a:r>
                <a:rPr lang="zh-CN" altLang="en-US" dirty="0">
                  <a:latin typeface="宋体" panose="02010600030101010101" pitchFamily="2" charset="-122"/>
                  <a:ea typeface="宋体" panose="02010600030101010101" pitchFamily="2" charset="-122"/>
                  <a:cs typeface="宋体" panose="02010600030101010101" pitchFamily="2" charset="-122"/>
                </a:rPr>
                <a:t>、区两级教师发展中心，市级教研机构和电教机构，少年宫和校外教育机构中具有教师资格的在职</a:t>
              </a:r>
              <a:r>
                <a:rPr lang="zh-CN" altLang="en-US" dirty="0" smtClean="0">
                  <a:latin typeface="宋体" panose="02010600030101010101" pitchFamily="2" charset="-122"/>
                  <a:ea typeface="宋体" panose="02010600030101010101" pitchFamily="2" charset="-122"/>
                  <a:cs typeface="宋体" panose="02010600030101010101" pitchFamily="2" charset="-122"/>
                </a:rPr>
                <a:t>人员。</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grpSp>
    </p:spTree>
    <p:custDataLst>
      <p:tags r:id="rId16"/>
    </p:custDataLst>
  </p:cSld>
  <p:clrMapOvr>
    <a:masterClrMapping/>
  </p:clrMapOvr>
  <mc:AlternateContent xmlns:mc="http://schemas.openxmlformats.org/markup-compatibility/2006">
    <mc:Choice xmlns:p14="http://schemas.microsoft.com/office/powerpoint/2010/main" Requires="p14">
      <p:transition spd="med" p14:dur="700" advClick="0" advTm="5000"/>
    </mc:Choice>
    <mc:Fallback>
      <p:transition spd="med"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67310" y="11112"/>
          <a:ext cx="12046585" cy="6847205"/>
        </p:xfrm>
        <a:graphic>
          <a:graphicData uri="http://schemas.openxmlformats.org/drawingml/2006/table">
            <a:tbl>
              <a:tblPr firstRow="1" bandRow="1">
                <a:tableStyleId>{5C22544A-7EE6-4342-B048-85BDC9FD1C3A}</a:tableStyleId>
              </a:tblPr>
              <a:tblGrid>
                <a:gridCol w="932180"/>
                <a:gridCol w="2670810"/>
                <a:gridCol w="4030980"/>
                <a:gridCol w="4412615"/>
              </a:tblGrid>
              <a:tr h="542290">
                <a:tc>
                  <a:txBody>
                    <a:bodyPr/>
                    <a:lstStyle/>
                    <a:p>
                      <a:pPr indent="0" algn="ctr">
                        <a:lnSpc>
                          <a:spcPct val="120000"/>
                        </a:lnSpc>
                        <a:spcBef>
                          <a:spcPts val="0"/>
                        </a:spcBef>
                        <a:spcAft>
                          <a:spcPts val="0"/>
                        </a:spcAft>
                        <a:buNone/>
                      </a:pPr>
                      <a:r>
                        <a:rPr lang="zh-CN" sz="1500" b="1" spc="120" dirty="0">
                          <a:solidFill>
                            <a:srgbClr val="FFFFFF"/>
                          </a:solidFill>
                          <a:latin typeface="微软雅黑" panose="020B0503020204020204" charset="-122"/>
                          <a:ea typeface="微软雅黑" panose="020B0503020204020204" charset="-122"/>
                        </a:rPr>
                        <a:t>类别</a:t>
                      </a:r>
                      <a:endParaRPr lang="zh-CN" sz="1500" b="1" spc="120" dirty="0">
                        <a:solidFill>
                          <a:srgbClr val="FFFFFF"/>
                        </a:solidFill>
                        <a:latin typeface="微软雅黑" panose="020B0503020204020204" charset="-122"/>
                        <a:ea typeface="微软雅黑" panose="020B0503020204020204" charset="-122"/>
                      </a:endParaRPr>
                    </a:p>
                  </a:txBody>
                  <a:tcPr marL="177800" marR="177800" marT="107950" marB="107950" anchor="ctr">
                    <a:lnL w="19050" cap="rnd">
                      <a:solidFill>
                        <a:srgbClr val="F96D88"/>
                      </a:solidFill>
                      <a:prstDash val="solid"/>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600" b="1" spc="130" dirty="0" smtClean="0">
                          <a:solidFill>
                            <a:schemeClr val="bg1"/>
                          </a:solidFill>
                          <a:latin typeface="微软雅黑" panose="020B0503020204020204" charset="-122"/>
                          <a:ea typeface="微软雅黑" panose="020B0503020204020204" charset="-122"/>
                        </a:rPr>
                        <a:t>学时获取途径</a:t>
                      </a:r>
                      <a:endParaRPr lang="zh-CN" altLang="en-US" sz="16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600" b="1" spc="130" dirty="0" smtClean="0">
                          <a:solidFill>
                            <a:schemeClr val="bg1"/>
                          </a:solidFill>
                          <a:latin typeface="微软雅黑" panose="020B0503020204020204" charset="-122"/>
                          <a:ea typeface="微软雅黑" panose="020B0503020204020204" charset="-122"/>
                        </a:rPr>
                        <a:t>申报登记方法</a:t>
                      </a:r>
                      <a:endParaRPr lang="zh-CN" altLang="en-US" sz="16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600" b="1" spc="130" dirty="0" smtClean="0">
                          <a:solidFill>
                            <a:schemeClr val="bg1"/>
                          </a:solidFill>
                          <a:latin typeface="微软雅黑" panose="020B0503020204020204" charset="-122"/>
                          <a:ea typeface="微软雅黑" panose="020B0503020204020204" charset="-122"/>
                        </a:rPr>
                        <a:t>学时登记标准</a:t>
                      </a:r>
                      <a:endParaRPr lang="zh-CN" altLang="en-US" sz="16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19050" cap="rnd">
                      <a:solidFill>
                        <a:srgbClr val="F96D88"/>
                      </a:solidFill>
                      <a:prstDash val="solid"/>
                    </a:lnR>
                    <a:lnT w="19050" cap="rnd">
                      <a:solidFill>
                        <a:srgbClr val="F96D88"/>
                      </a:solidFill>
                      <a:prstDash val="solid"/>
                    </a:lnT>
                    <a:lnB w="19050">
                      <a:solidFill>
                        <a:srgbClr val="F96D88"/>
                      </a:solidFill>
                      <a:prstDash val="solid"/>
                    </a:lnB>
                    <a:lnTlToBr>
                      <a:noFill/>
                    </a:lnTlToBr>
                    <a:lnBlToTr>
                      <a:noFill/>
                    </a:lnBlToTr>
                    <a:solidFill>
                      <a:srgbClr val="F96D88"/>
                    </a:solidFill>
                  </a:tcPr>
                </a:tc>
              </a:tr>
              <a:tr h="501650">
                <a:tc rowSpan="5">
                  <a:txBody>
                    <a:bodyPr/>
                    <a:lstStyle/>
                    <a:p>
                      <a:pPr indent="0" algn="l">
                        <a:lnSpc>
                          <a:spcPct val="120000"/>
                        </a:lnSpc>
                        <a:spcBef>
                          <a:spcPts val="0"/>
                        </a:spcBef>
                        <a:spcAft>
                          <a:spcPts val="0"/>
                        </a:spcAft>
                        <a:buNone/>
                      </a:pPr>
                      <a:r>
                        <a:rPr lang="zh-CN" sz="1800" b="0" spc="120">
                          <a:solidFill>
                            <a:srgbClr val="404040"/>
                          </a:solidFill>
                          <a:latin typeface="微软雅黑" panose="020B0503020204020204" charset="-122"/>
                          <a:ea typeface="微软雅黑" panose="020B0503020204020204" charset="-122"/>
                        </a:rPr>
                        <a:t>个人选修科目学时登记</a:t>
                      </a:r>
                      <a:endParaRPr lang="zh-CN" sz="1800" b="0" spc="120">
                        <a:solidFill>
                          <a:srgbClr val="404040"/>
                        </a:solidFill>
                        <a:latin typeface="微软雅黑" panose="020B0503020204020204" charset="-122"/>
                        <a:ea typeface="微软雅黑" panose="020B0503020204020204" charset="-122"/>
                      </a:endParaRPr>
                    </a:p>
                  </a:txBody>
                  <a:tcPr marL="177800" marR="177800" marT="107950" marB="107950" anchor="ctr">
                    <a:lnL w="19050" cap="rnd">
                      <a:solidFill>
                        <a:srgbClr val="F96D88"/>
                      </a:solidFill>
                      <a:prstDash val="solid"/>
                    </a:lnL>
                    <a:lnR w="3175">
                      <a:solidFill>
                        <a:srgbClr val="F96D88"/>
                      </a:solidFill>
                      <a:prstDash val="dot"/>
                    </a:lnR>
                    <a:lnT w="19050">
                      <a:solidFill>
                        <a:srgbClr val="F96D88"/>
                      </a:solidFill>
                      <a:prstDash val="solid"/>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1.“广州继教网</a:t>
                      </a:r>
                      <a:r>
                        <a:rPr lang="zh-CN" sz="1300" b="0" spc="120">
                          <a:solidFill>
                            <a:srgbClr val="404040"/>
                          </a:solidFill>
                          <a:latin typeface="微软雅黑" panose="020B0503020204020204" charset="-122"/>
                          <a:ea typeface="微软雅黑" panose="020B0503020204020204" charset="-122"/>
                          <a:cs typeface="微软雅黑" panose="020B0503020204020204" charset="-122"/>
                        </a:rPr>
                        <a:t>”报读个人选修科目网络课程</a:t>
                      </a:r>
                      <a:endParaRPr lang="zh-CN"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19050">
                      <a:solidFill>
                        <a:srgbClr val="F96D88"/>
                      </a:solidFill>
                      <a:prstDash val="solid"/>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“广州继教网”自动记录</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19050">
                      <a:solidFill>
                        <a:srgbClr val="F96D88"/>
                      </a:solidFill>
                      <a:prstDash val="solid"/>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完成各项学习任务</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F96D88"/>
                      </a:solidFill>
                      <a:prstDash val="dot"/>
                    </a:lnL>
                    <a:lnR w="19050" cap="rnd">
                      <a:solidFill>
                        <a:srgbClr val="F96D88"/>
                      </a:solidFill>
                      <a:prstDash val="solid"/>
                    </a:lnR>
                    <a:lnT w="19050">
                      <a:solidFill>
                        <a:srgbClr val="F96D88"/>
                      </a:solidFill>
                      <a:prstDash val="solid"/>
                    </a:lnT>
                    <a:lnB w="3175">
                      <a:solidFill>
                        <a:srgbClr val="F96D88"/>
                      </a:solidFill>
                      <a:prstDash val="dot"/>
                    </a:lnB>
                    <a:lnTlToBr>
                      <a:noFill/>
                    </a:lnTlToBr>
                    <a:lnBlToTr>
                      <a:noFill/>
                    </a:lnBlToTr>
                    <a:solidFill>
                      <a:srgbClr val="FFFFFF"/>
                    </a:solidFill>
                  </a:tcPr>
                </a:tc>
              </a:tr>
              <a:tr h="1815465">
                <a:tc vMerge="1">
                  <a:tcPr>
                    <a:lnL w="19050" cap="rnd">
                      <a:solidFill>
                        <a:srgbClr val="F96D88"/>
                      </a:solidFill>
                      <a:prstDash val="solid"/>
                    </a:lnL>
                    <a:lnR w="3175">
                      <a:solidFill>
                        <a:srgbClr val="F96D88"/>
                      </a:solidFill>
                      <a:prstDash val="dot"/>
                    </a:lnR>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2.校本研修</a:t>
                      </a:r>
                      <a:endParaRPr lang="zh-CN" altLang="en-US"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校本研修的立项、实施结果统一在“广州继教网”申报，学校在校本研修结束后组织考核和登记校本研修学时</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学校根据本校教师队伍建设需要，每年制定校本研修计划，向所在区教师发展中心提交校本研修计划方案申请，经同意后由学校自行组织实施。市属学校校本研修计划方案经广州市中小学教师发展中心同意后由学校自行组织实施。每年最高登记个人选修科目</a:t>
                      </a:r>
                      <a:r>
                        <a:rPr lang="en-US" sz="1300" b="0" spc="120" dirty="0">
                          <a:solidFill>
                            <a:srgbClr val="404040"/>
                          </a:solidFill>
                          <a:latin typeface="微软雅黑" panose="020B0503020204020204" charset="-122"/>
                          <a:ea typeface="微软雅黑" panose="020B0503020204020204" charset="-122"/>
                          <a:cs typeface="微软雅黑" panose="020B0503020204020204" charset="-122"/>
                        </a:rPr>
                        <a:t>18学时。</a:t>
                      </a:r>
                      <a:endParaRPr lang="en-US" altLang="en-US"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19050" cap="rnd">
                      <a:solidFill>
                        <a:srgbClr val="F96D88"/>
                      </a:solidFill>
                      <a:prstDash val="solid"/>
                    </a:lnR>
                    <a:lnT w="3175">
                      <a:solidFill>
                        <a:srgbClr val="F96D88"/>
                      </a:solidFill>
                      <a:prstDash val="dot"/>
                    </a:lnT>
                    <a:lnB w="3175">
                      <a:solidFill>
                        <a:srgbClr val="F96D88"/>
                      </a:solidFill>
                      <a:prstDash val="dot"/>
                    </a:lnB>
                    <a:lnTlToBr>
                      <a:noFill/>
                    </a:lnTlToBr>
                    <a:lnBlToTr>
                      <a:noFill/>
                    </a:lnBlToTr>
                    <a:solidFill>
                      <a:srgbClr val="FFFFFF"/>
                    </a:solidFill>
                  </a:tcPr>
                </a:tc>
              </a:tr>
              <a:tr h="1553210">
                <a:tc vMerge="1">
                  <a:tcPr>
                    <a:lnL w="19050" cap="rnd">
                      <a:solidFill>
                        <a:srgbClr val="F96D88"/>
                      </a:solidFill>
                      <a:prstDash val="solid"/>
                    </a:lnL>
                    <a:lnR w="3175">
                      <a:solidFill>
                        <a:srgbClr val="F96D88"/>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3.教师通过“学习强国”获得的积分可以转换成个人选修科目学时</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由学校核实确认后统一登记学时，并在“广州继教网”上传加盖单位公章的证明（含申请人姓名、继续教育学号、年度积分、转换学时、申请人所在单位、经办人、日期、联系方式），以备查验。</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“学习强国”的</a:t>
                      </a:r>
                      <a:r>
                        <a:rPr lang="en-US" sz="1300" b="0" spc="120">
                          <a:solidFill>
                            <a:srgbClr val="404040"/>
                          </a:solidFill>
                          <a:latin typeface="微软雅黑" panose="020B0503020204020204" charset="-122"/>
                          <a:ea typeface="微软雅黑" panose="020B0503020204020204" charset="-122"/>
                          <a:cs typeface="微软雅黑" panose="020B0503020204020204" charset="-122"/>
                        </a:rPr>
                        <a:t>300积分可以转换成个人选修科目1学时，每年最高登记8学时。</a:t>
                      </a:r>
                      <a:endParaRPr lang="en-US"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19050" cap="rnd">
                      <a:solidFill>
                        <a:srgbClr val="F96D88"/>
                      </a:solidFill>
                      <a:prstDash val="solid"/>
                    </a:lnR>
                    <a:lnT w="3175">
                      <a:solidFill>
                        <a:srgbClr val="F96D88"/>
                      </a:solidFill>
                      <a:prstDash val="dot"/>
                    </a:lnT>
                    <a:lnB w="3175">
                      <a:solidFill>
                        <a:srgbClr val="F96D88"/>
                      </a:solidFill>
                      <a:prstDash val="dot"/>
                    </a:lnB>
                    <a:lnTlToBr>
                      <a:noFill/>
                    </a:lnTlToBr>
                    <a:lnBlToTr>
                      <a:noFill/>
                    </a:lnBlToTr>
                    <a:solidFill>
                      <a:srgbClr val="FFFFFF"/>
                    </a:solidFill>
                  </a:tcPr>
                </a:tc>
              </a:tr>
              <a:tr h="1027430">
                <a:tc vMerge="1">
                  <a:tcPr>
                    <a:lnL w="19050" cap="rnd">
                      <a:solidFill>
                        <a:srgbClr val="F96D88"/>
                      </a:solidFill>
                      <a:prstDash val="solid"/>
                    </a:lnL>
                    <a:lnR w="3175">
                      <a:solidFill>
                        <a:srgbClr val="F96D88"/>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4.接受学历教育：在任职年限内参加各种在职学历教育，与从事专业不对口的</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由教师提交所读院校的考试合格成绩单、学习结果证明等材料</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每年最高申报个人选修科目</a:t>
                      </a:r>
                      <a:r>
                        <a:rPr lang="en-US" sz="1300" b="0" spc="120">
                          <a:solidFill>
                            <a:srgbClr val="404040"/>
                          </a:solidFill>
                          <a:latin typeface="微软雅黑" panose="020B0503020204020204" charset="-122"/>
                          <a:ea typeface="微软雅黑" panose="020B0503020204020204" charset="-122"/>
                          <a:cs typeface="微软雅黑" panose="020B0503020204020204" charset="-122"/>
                        </a:rPr>
                        <a:t>18学时</a:t>
                      </a:r>
                      <a:endParaRPr lang="en-US"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19050" cap="rnd">
                      <a:solidFill>
                        <a:srgbClr val="F96D88"/>
                      </a:solidFill>
                      <a:prstDash val="solid"/>
                    </a:lnR>
                    <a:lnT w="3175">
                      <a:solidFill>
                        <a:srgbClr val="F96D88"/>
                      </a:solidFill>
                      <a:prstDash val="dot"/>
                    </a:lnT>
                    <a:lnB w="3175">
                      <a:solidFill>
                        <a:srgbClr val="F96D88"/>
                      </a:solidFill>
                      <a:prstDash val="dot"/>
                    </a:lnB>
                    <a:lnTlToBr>
                      <a:noFill/>
                    </a:lnTlToBr>
                    <a:lnBlToTr>
                      <a:noFill/>
                    </a:lnBlToTr>
                    <a:solidFill>
                      <a:srgbClr val="FFFFFF"/>
                    </a:solidFill>
                  </a:tcPr>
                </a:tc>
              </a:tr>
              <a:tr h="764540">
                <a:tc vMerge="1">
                  <a:tcPr>
                    <a:lnL w="19050" cap="rnd">
                      <a:solidFill>
                        <a:srgbClr val="F96D88"/>
                      </a:solidFill>
                      <a:prstDash val="solid"/>
                    </a:lnL>
                    <a:lnR w="3175">
                      <a:solidFill>
                        <a:srgbClr val="F96D88"/>
                      </a:solidFill>
                      <a:prstDash val="dot"/>
                    </a:lnR>
                    <a:lnB w="3175">
                      <a:solidFill>
                        <a:srgbClr val="F96D88"/>
                      </a:solidFill>
                      <a:prstDash val="dot"/>
                    </a:lnB>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5.参加学术会议、学术讲座、学术访问</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提交会议、讲座、学术访问组织方出具的证明书</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F96D88"/>
                      </a:solidFill>
                      <a:prstDash val="dot"/>
                    </a:lnL>
                    <a:lnR w="3175">
                      <a:solidFill>
                        <a:srgbClr val="F96D88"/>
                      </a:solidFill>
                      <a:prstDash val="dot"/>
                    </a:lnR>
                    <a:lnT w="3175">
                      <a:solidFill>
                        <a:srgbClr val="F96D88"/>
                      </a:solidFill>
                      <a:prstDash val="dot"/>
                    </a:lnT>
                    <a:lnB w="3175">
                      <a:solidFill>
                        <a:srgbClr val="F96D88"/>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按实际参加活动时间登记继续教育个人选修科目学时，每年最高申报个人选修科目</a:t>
                      </a:r>
                      <a:r>
                        <a:rPr lang="en-US" sz="1300" b="0" spc="120">
                          <a:solidFill>
                            <a:srgbClr val="404040"/>
                          </a:solidFill>
                          <a:latin typeface="微软雅黑" panose="020B0503020204020204" charset="-122"/>
                          <a:ea typeface="微软雅黑" panose="020B0503020204020204" charset="-122"/>
                          <a:cs typeface="微软雅黑" panose="020B0503020204020204" charset="-122"/>
                        </a:rPr>
                        <a:t>18学时</a:t>
                      </a:r>
                      <a:endParaRPr lang="en-US"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F96D88"/>
                      </a:solidFill>
                      <a:prstDash val="dot"/>
                    </a:lnL>
                    <a:lnR w="19050" cap="rnd">
                      <a:solidFill>
                        <a:srgbClr val="F96D88"/>
                      </a:solidFill>
                      <a:prstDash val="solid"/>
                    </a:lnR>
                    <a:lnT w="3175">
                      <a:solidFill>
                        <a:srgbClr val="F96D88"/>
                      </a:solidFill>
                      <a:prstDash val="dot"/>
                    </a:lnT>
                    <a:lnB w="3175">
                      <a:solidFill>
                        <a:srgbClr val="F96D88"/>
                      </a:solidFill>
                      <a:prstDash val="dot"/>
                    </a:lnB>
                    <a:lnTlToBr>
                      <a:noFill/>
                    </a:lnTlToBr>
                    <a:lnBlToTr>
                      <a:noFill/>
                    </a:lnBlToTr>
                    <a:solidFill>
                      <a:srgbClr val="FFFFFF"/>
                    </a:solidFill>
                  </a:tcPr>
                </a:tc>
              </a:tr>
              <a:tr h="441325">
                <a:tc>
                  <a:txBody>
                    <a:bodyPr/>
                    <a:lstStyle/>
                    <a:p>
                      <a:pPr indent="0" algn="l">
                        <a:lnSpc>
                          <a:spcPct val="120000"/>
                        </a:lnSpc>
                        <a:spcBef>
                          <a:spcPts val="0"/>
                        </a:spcBef>
                        <a:spcAft>
                          <a:spcPts val="0"/>
                        </a:spcAft>
                        <a:buNone/>
                      </a:pPr>
                      <a:endParaRPr lang="en-US"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19050" cap="rnd">
                      <a:solidFill>
                        <a:srgbClr val="F96D88"/>
                      </a:solidFill>
                      <a:prstDash val="solid"/>
                    </a:lnL>
                    <a:lnR w="3175">
                      <a:solidFill>
                        <a:srgbClr val="F96D88"/>
                      </a:solidFill>
                      <a:prstDash val="dot"/>
                    </a:lnR>
                    <a:lnT w="3175">
                      <a:solidFill>
                        <a:srgbClr val="F96D88"/>
                      </a:solidFill>
                      <a:prstDash val="dot"/>
                    </a:lnT>
                    <a:lnB w="19050" cap="rnd">
                      <a:solidFill>
                        <a:srgbClr val="F96D88"/>
                      </a:solidFill>
                      <a:prstDash val="solid"/>
                    </a:lnB>
                    <a:lnTlToBr>
                      <a:noFill/>
                    </a:lnTlToBr>
                    <a:lnBlToTr>
                      <a:noFill/>
                    </a:lnBlToTr>
                    <a:solidFill>
                      <a:srgbClr val="FFFFFF"/>
                    </a:solidFill>
                  </a:tcPr>
                </a:tc>
                <a:tc gridSpan="3">
                  <a:txBody>
                    <a:bodyPr/>
                    <a:lstStyle/>
                    <a:p>
                      <a:pPr indent="0" algn="l">
                        <a:lnSpc>
                          <a:spcPct val="120000"/>
                        </a:lnSpc>
                        <a:spcBef>
                          <a:spcPts val="0"/>
                        </a:spcBef>
                        <a:spcAft>
                          <a:spcPts val="0"/>
                        </a:spcAft>
                        <a:buNone/>
                      </a:pPr>
                      <a:r>
                        <a:rPr lang="en-US" altLang="zh-CN" sz="1300" b="1" spc="120">
                          <a:solidFill>
                            <a:srgbClr val="FF0000"/>
                          </a:solidFill>
                          <a:latin typeface="微软雅黑" panose="020B0503020204020204" charset="-122"/>
                          <a:ea typeface="微软雅黑" panose="020B0503020204020204" charset="-122"/>
                        </a:rPr>
                        <a:t> </a:t>
                      </a:r>
                      <a:r>
                        <a:rPr lang="zh-CN" sz="1300" b="1" spc="120">
                          <a:solidFill>
                            <a:srgbClr val="FF0000"/>
                          </a:solidFill>
                          <a:latin typeface="微软雅黑" panose="020B0503020204020204" charset="-122"/>
                          <a:ea typeface="微软雅黑" panose="020B0503020204020204" charset="-122"/>
                        </a:rPr>
                        <a:t>其他符合《广东省专业技术人员继续教育管理条例》的专业技术人员继续教育，按相关规定执行，提交相关佐证材料。</a:t>
                      </a:r>
                      <a:endParaRPr lang="zh-CN" altLang="en-US" sz="1300" b="1" spc="120">
                        <a:solidFill>
                          <a:srgbClr val="FF0000"/>
                        </a:solidFill>
                        <a:latin typeface="微软雅黑" panose="020B0503020204020204" charset="-122"/>
                        <a:ea typeface="微软雅黑" panose="020B0503020204020204" charset="-122"/>
                      </a:endParaRPr>
                    </a:p>
                  </a:txBody>
                  <a:tcPr marL="177800" marR="177800" marT="107950" marB="107950" anchor="ctr">
                    <a:lnL w="3175">
                      <a:solidFill>
                        <a:srgbClr val="F96D88"/>
                      </a:solidFill>
                      <a:prstDash val="dot"/>
                    </a:lnL>
                    <a:lnR w="19050">
                      <a:solidFill>
                        <a:srgbClr val="F96D88"/>
                      </a:solidFill>
                      <a:prstDash val="solid"/>
                    </a:lnR>
                    <a:lnT w="3175">
                      <a:solidFill>
                        <a:srgbClr val="F96D88"/>
                      </a:solidFill>
                      <a:prstDash val="dot"/>
                    </a:lnT>
                    <a:lnB w="19050" cap="rnd">
                      <a:solidFill>
                        <a:srgbClr val="F96D88"/>
                      </a:solidFill>
                      <a:prstDash val="solid"/>
                    </a:lnB>
                    <a:lnTlToBr>
                      <a:noFill/>
                    </a:lnTlToBr>
                    <a:lnBlToTr>
                      <a:noFill/>
                    </a:lnBlToTr>
                    <a:solidFill>
                      <a:srgbClr val="FFFFFF"/>
                    </a:solidFill>
                  </a:tcPr>
                </a:tc>
                <a:tc hMerge="1">
                  <a:tcPr>
                    <a:lnT w="3175">
                      <a:solidFill>
                        <a:srgbClr val="F96D88"/>
                      </a:solidFill>
                      <a:prstDash val="dot"/>
                    </a:lnT>
                    <a:lnB w="19050" cap="rnd">
                      <a:solidFill>
                        <a:srgbClr val="F96D88"/>
                      </a:solidFill>
                      <a:prstDash val="solid"/>
                    </a:lnB>
                  </a:tcPr>
                </a:tc>
                <a:tc hMerge="1">
                  <a:tcPr>
                    <a:lnR w="19050" cap="rnd">
                      <a:solidFill>
                        <a:srgbClr val="F96D88"/>
                      </a:solidFill>
                      <a:prstDash val="solid"/>
                    </a:lnR>
                    <a:lnT w="3175">
                      <a:solidFill>
                        <a:srgbClr val="F96D88"/>
                      </a:solidFill>
                      <a:prstDash val="dot"/>
                    </a:lnT>
                    <a:lnB w="19050" cap="rnd">
                      <a:solidFill>
                        <a:srgbClr val="F96D88"/>
                      </a:solidFill>
                      <a:prstDash val="solid"/>
                    </a:lnB>
                  </a:tcPr>
                </a:tc>
              </a:tr>
            </a:tbl>
          </a:graphicData>
        </a:graphic>
      </p:graphicFrame>
      <p:pic>
        <p:nvPicPr>
          <p:cNvPr id="5" name="图片 4" descr="303b32313534373632373bcae9bcae"/>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220000">
            <a:off x="283845" y="5912485"/>
            <a:ext cx="899795" cy="8997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custDataLst>
              <p:tags r:id="rId1"/>
            </p:custDataLst>
          </p:nvPr>
        </p:nvGraphicFramePr>
        <p:xfrm>
          <a:off x="205740" y="210185"/>
          <a:ext cx="11760200" cy="6513195"/>
        </p:xfrm>
        <a:graphic>
          <a:graphicData uri="http://schemas.openxmlformats.org/drawingml/2006/table">
            <a:tbl>
              <a:tblPr firstRow="1" bandRow="1">
                <a:tableStyleId>{5C22544A-7EE6-4342-B048-85BDC9FD1C3A}</a:tableStyleId>
              </a:tblPr>
              <a:tblGrid>
                <a:gridCol w="928370"/>
                <a:gridCol w="2296160"/>
                <a:gridCol w="6109335"/>
                <a:gridCol w="2426335"/>
              </a:tblGrid>
              <a:tr h="541020">
                <a:tc>
                  <a:txBody>
                    <a:bodyPr/>
                    <a:lstStyle/>
                    <a:p>
                      <a:pPr indent="0" algn="ctr">
                        <a:lnSpc>
                          <a:spcPct val="120000"/>
                        </a:lnSpc>
                        <a:spcBef>
                          <a:spcPts val="0"/>
                        </a:spcBef>
                        <a:spcAft>
                          <a:spcPts val="0"/>
                        </a:spcAft>
                        <a:buNone/>
                      </a:pPr>
                      <a:r>
                        <a:rPr lang="zh-CN" sz="1700" b="1" spc="130" dirty="0">
                          <a:solidFill>
                            <a:srgbClr val="FFFFFF"/>
                          </a:solidFill>
                          <a:latin typeface="微软雅黑" panose="020B0503020204020204" charset="-122"/>
                          <a:ea typeface="微软雅黑" panose="020B0503020204020204" charset="-122"/>
                        </a:rPr>
                        <a:t>积分</a:t>
                      </a:r>
                      <a:endParaRPr lang="zh-CN" sz="1700" b="1" spc="130" dirty="0">
                        <a:solidFill>
                          <a:srgbClr val="FFFFFF"/>
                        </a:solidFill>
                        <a:latin typeface="微软雅黑" panose="020B0503020204020204" charset="-122"/>
                        <a:ea typeface="微软雅黑" panose="020B0503020204020204" charset="-122"/>
                      </a:endParaRPr>
                    </a:p>
                  </a:txBody>
                  <a:tcPr marL="177800" marR="177800" marT="107950" marB="107950" anchor="ctr">
                    <a:lnL>
                      <a:noFill/>
                    </a:lnL>
                    <a:lnR w="19050">
                      <a:solidFill>
                        <a:srgbClr val="FFFFFF"/>
                      </a:solidFill>
                      <a:prstDash val="solid"/>
                    </a:lnR>
                    <a:lnT>
                      <a:noFill/>
                    </a:lnT>
                    <a:lnB>
                      <a:noFill/>
                    </a:lnB>
                    <a:lnTlToBr>
                      <a:noFill/>
                    </a:lnTlToBr>
                    <a:lnBlToTr>
                      <a:noFill/>
                    </a:lnBlToTr>
                    <a:solidFill>
                      <a:schemeClr val="tx1"/>
                    </a:solidFill>
                  </a:tcPr>
                </a:tc>
                <a:tc>
                  <a:txBody>
                    <a:bodyPr/>
                    <a:lstStyle/>
                    <a:p>
                      <a:pPr indent="0" algn="ctr">
                        <a:lnSpc>
                          <a:spcPct val="120000"/>
                        </a:lnSpc>
                        <a:spcBef>
                          <a:spcPts val="0"/>
                        </a:spcBef>
                        <a:spcAft>
                          <a:spcPts val="0"/>
                        </a:spcAft>
                        <a:buNone/>
                      </a:pPr>
                      <a:r>
                        <a:rPr lang="zh-CN" sz="1700" b="1" spc="130">
                          <a:solidFill>
                            <a:srgbClr val="FFFFFF"/>
                          </a:solidFill>
                          <a:latin typeface="微软雅黑" panose="020B0503020204020204" charset="-122"/>
                          <a:ea typeface="微软雅黑" panose="020B0503020204020204" charset="-122"/>
                        </a:rPr>
                        <a:t>积分项目</a:t>
                      </a:r>
                      <a:endParaRPr lang="zh-CN" sz="1700" b="1" spc="13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w="19050">
                      <a:solidFill>
                        <a:srgbClr val="FFFFFF"/>
                      </a:solidFill>
                      <a:prstDash val="solid"/>
                    </a:lnR>
                    <a:lnT>
                      <a:noFill/>
                    </a:lnT>
                    <a:lnB>
                      <a:noFill/>
                    </a:lnB>
                    <a:lnTlToBr>
                      <a:noFill/>
                    </a:lnTlToBr>
                    <a:lnBlToTr>
                      <a:noFill/>
                    </a:lnBlToTr>
                    <a:solidFill>
                      <a:srgbClr val="03B1F9"/>
                    </a:solidFill>
                  </a:tcPr>
                </a:tc>
                <a:tc>
                  <a:txBody>
                    <a:bodyPr/>
                    <a:lstStyle/>
                    <a:p>
                      <a:pPr indent="0" algn="ctr">
                        <a:lnSpc>
                          <a:spcPct val="120000"/>
                        </a:lnSpc>
                        <a:spcBef>
                          <a:spcPts val="0"/>
                        </a:spcBef>
                        <a:spcAft>
                          <a:spcPts val="0"/>
                        </a:spcAft>
                        <a:buNone/>
                      </a:pPr>
                      <a:r>
                        <a:rPr lang="zh-CN" sz="1700" b="1" spc="130">
                          <a:solidFill>
                            <a:srgbClr val="FFFFFF"/>
                          </a:solidFill>
                          <a:latin typeface="微软雅黑" panose="020B0503020204020204" charset="-122"/>
                          <a:ea typeface="微软雅黑" panose="020B0503020204020204" charset="-122"/>
                        </a:rPr>
                        <a:t>规则</a:t>
                      </a:r>
                      <a:endParaRPr lang="zh-CN" sz="1700" b="1" spc="13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w="19050">
                      <a:solidFill>
                        <a:srgbClr val="FFFFFF"/>
                      </a:solidFill>
                      <a:prstDash val="solid"/>
                    </a:lnR>
                    <a:lnT>
                      <a:noFill/>
                    </a:lnT>
                    <a:lnB>
                      <a:noFill/>
                    </a:lnB>
                    <a:lnTlToBr>
                      <a:noFill/>
                    </a:lnTlToBr>
                    <a:lnBlToTr>
                      <a:noFill/>
                    </a:lnBlToTr>
                    <a:solidFill>
                      <a:srgbClr val="03B1F9"/>
                    </a:solidFill>
                  </a:tcPr>
                </a:tc>
                <a:tc>
                  <a:txBody>
                    <a:bodyPr/>
                    <a:lstStyle/>
                    <a:p>
                      <a:pPr indent="0" algn="ctr">
                        <a:lnSpc>
                          <a:spcPct val="120000"/>
                        </a:lnSpc>
                        <a:spcBef>
                          <a:spcPts val="0"/>
                        </a:spcBef>
                        <a:spcAft>
                          <a:spcPts val="0"/>
                        </a:spcAft>
                        <a:buNone/>
                      </a:pPr>
                      <a:r>
                        <a:rPr lang="zh-CN" sz="1700" b="1" spc="130">
                          <a:solidFill>
                            <a:srgbClr val="FFFFFF"/>
                          </a:solidFill>
                          <a:latin typeface="微软雅黑" panose="020B0503020204020204" charset="-122"/>
                          <a:ea typeface="微软雅黑" panose="020B0503020204020204" charset="-122"/>
                        </a:rPr>
                        <a:t>上限</a:t>
                      </a:r>
                      <a:endParaRPr lang="zh-CN" sz="1700" b="1" spc="13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a:noFill/>
                    </a:lnR>
                    <a:lnT>
                      <a:noFill/>
                    </a:lnT>
                    <a:lnB>
                      <a:noFill/>
                    </a:lnB>
                    <a:lnTlToBr>
                      <a:noFill/>
                    </a:lnTlToBr>
                    <a:lnBlToTr>
                      <a:noFill/>
                    </a:lnBlToTr>
                    <a:solidFill>
                      <a:srgbClr val="03B1F9"/>
                    </a:solidFill>
                  </a:tcPr>
                </a:tc>
              </a:tr>
              <a:tr h="503555">
                <a:tc rowSpan="8">
                  <a:txBody>
                    <a:bodyPr/>
                    <a:lstStyle/>
                    <a:p>
                      <a:pPr indent="0" algn="l">
                        <a:lnSpc>
                          <a:spcPct val="120000"/>
                        </a:lnSpc>
                        <a:spcBef>
                          <a:spcPts val="0"/>
                        </a:spcBef>
                        <a:spcAft>
                          <a:spcPts val="0"/>
                        </a:spcAft>
                        <a:buNone/>
                      </a:pPr>
                      <a:r>
                        <a:rPr lang="zh-CN" sz="3000" b="0" spc="120">
                          <a:solidFill>
                            <a:srgbClr val="404040"/>
                          </a:solidFill>
                          <a:latin typeface="微软雅黑" panose="020B0503020204020204" charset="-122"/>
                          <a:ea typeface="微软雅黑" panose="020B0503020204020204" charset="-122"/>
                        </a:rPr>
                        <a:t>基本积分规则</a:t>
                      </a:r>
                      <a:endParaRPr lang="zh-CN" sz="3000" b="0" spc="120">
                        <a:solidFill>
                          <a:srgbClr val="404040"/>
                        </a:solidFill>
                        <a:latin typeface="微软雅黑" panose="020B0503020204020204" charset="-122"/>
                        <a:ea typeface="微软雅黑" panose="020B0503020204020204" charset="-122"/>
                      </a:endParaRPr>
                    </a:p>
                  </a:txBody>
                  <a:tcPr marL="177800" marR="177800" marT="107950" marB="107950" anchor="ctr">
                    <a:lnL>
                      <a:noFill/>
                    </a:lnL>
                    <a:lnR w="6350">
                      <a:solidFill>
                        <a:srgbClr val="D9D9D9"/>
                      </a:solidFill>
                      <a:prstDash val="dash"/>
                    </a:lnR>
                    <a:lnT>
                      <a:noFill/>
                    </a:lnT>
                    <a:lnB w="19050">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1.登录次数</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a:noFill/>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学员登录研修平台一次获得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a:noFill/>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每天</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a:noFill/>
                    </a:lnT>
                    <a:lnB w="6350">
                      <a:solidFill>
                        <a:srgbClr val="D9D9D9"/>
                      </a:solidFill>
                      <a:prstDash val="dash"/>
                    </a:lnB>
                    <a:lnTlToBr>
                      <a:noFill/>
                    </a:lnTlToBr>
                    <a:lnBlToTr>
                      <a:noFill/>
                    </a:lnBlToTr>
                    <a:solidFill>
                      <a:srgbClr val="FFFFFF"/>
                    </a:solidFill>
                  </a:tcPr>
                </a:tc>
              </a:tr>
              <a:tr h="503555">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2.在研修活动中签到</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登录网络研修社区并进行签到，每签到一次，获得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每天</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4860">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3.参与回帖评论</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回复研修社区帖子（包括日志、资源、话题、文章、作业等），评论字数不少于30字且内容不能重复。回帖评论一次获得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2</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每天</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5495">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4.共享资源</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在研修社区共享教育教学方面的研修资源（包括上传教学视频资源等），每共享一份研修资源，获得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积分，共享内容重复不计算基本积分。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1" spc="120" dirty="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a:t>
                      </a:r>
                      <a:r>
                        <a:rPr lang="zh-CN" sz="1500" b="0" spc="120" dirty="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dirty="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5495">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5.发表日志、文章</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在研修社区发表日志或文章，每发表一篇日志或文章，有5人以上的讨论回复，可获得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积分，共享内容重复不计算基本积分。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sym typeface="+mn-ea"/>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5495">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6.发表研讨话题</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在研修社区发起教育教学方面的研讨话题，每发起一次研讨话题，有10人以上的讨论回复，可获得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sym typeface="+mn-ea"/>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4860">
                <a:tc vMerge="1">
                  <a:tcPr>
                    <a:lnL>
                      <a:noFill/>
                    </a:lnL>
                    <a:lnR w="6350">
                      <a:solidFill>
                        <a:srgbClr val="D9D9D9"/>
                      </a:solidFill>
                      <a:prstDash val="dash"/>
                    </a:lnR>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7.创立研修工作坊</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在研修社区申请创立研修工作坊，每主持创立一个研修工作坊，担任工作坊主，获得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50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个积分。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sym typeface="+mn-ea"/>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5495">
                <a:tc vMerge="1">
                  <a:tcPr>
                    <a:lnL>
                      <a:noFill/>
                    </a:lnL>
                    <a:lnR w="6350">
                      <a:solidFill>
                        <a:srgbClr val="D9D9D9"/>
                      </a:solidFill>
                      <a:prstDash val="dash"/>
                    </a:lnR>
                    <a:lnB w="19050">
                      <a:solidFill>
                        <a:srgbClr val="03A9F5"/>
                      </a:solidFill>
                      <a:prstDash val="solid"/>
                    </a:lnB>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8.创建研修活动</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19050">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在所主持的工作坊内创建研修活动环节，每创建一个研修活动环节，获得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19050">
                      <a:solidFill>
                        <a:srgbClr val="03A9F5"/>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sym typeface="+mn-ea"/>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19050">
                      <a:solidFill>
                        <a:srgbClr val="03A9F5"/>
                      </a:solidFill>
                      <a:prstDash val="solid"/>
                    </a:lnB>
                    <a:lnTlToBr>
                      <a:noFill/>
                    </a:lnTlToBr>
                    <a:lnBlToTr>
                      <a:noFill/>
                    </a:lnBlToTr>
                    <a:solidFill>
                      <a:srgbClr val="FFFFFF"/>
                    </a:solidFill>
                  </a:tcPr>
                </a:tc>
              </a:tr>
            </a:tbl>
          </a:graphicData>
        </a:graphic>
      </p:graphicFrame>
      <p:grpSp>
        <p:nvGrpSpPr>
          <p:cNvPr id="20" name="组合 19"/>
          <p:cNvGrpSpPr/>
          <p:nvPr/>
        </p:nvGrpSpPr>
        <p:grpSpPr>
          <a:xfrm>
            <a:off x="1377950" y="286385"/>
            <a:ext cx="9043670" cy="453390"/>
            <a:chOff x="2170" y="451"/>
            <a:chExt cx="14242" cy="714"/>
          </a:xfrm>
        </p:grpSpPr>
        <p:pic>
          <p:nvPicPr>
            <p:cNvPr id="16" name="图片 15" descr="303b363934303738303bbdf0b1d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70" y="563"/>
              <a:ext cx="602" cy="602"/>
            </a:xfrm>
            <a:prstGeom prst="rect">
              <a:avLst/>
            </a:prstGeom>
          </p:spPr>
        </p:pic>
        <p:pic>
          <p:nvPicPr>
            <p:cNvPr id="18" name="图片 17" descr="303b32313534373633333bb3dfd7d3"/>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04" y="451"/>
              <a:ext cx="709" cy="709"/>
            </a:xfrm>
            <a:prstGeom prst="rect">
              <a:avLst/>
            </a:prstGeom>
          </p:spPr>
        </p:pic>
        <p:pic>
          <p:nvPicPr>
            <p:cNvPr id="19" name="图片 18" descr="303b32313536363731353bbaecb5d7d3d2c9cfbcfdcdb7"/>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890" y="563"/>
              <a:ext cx="523" cy="523"/>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31115" y="45085"/>
          <a:ext cx="12160885" cy="6812280"/>
        </p:xfrm>
        <a:graphic>
          <a:graphicData uri="http://schemas.openxmlformats.org/drawingml/2006/table">
            <a:tbl>
              <a:tblPr firstRow="1" bandRow="1">
                <a:tableStyleId>{5C22544A-7EE6-4342-B048-85BDC9FD1C3A}</a:tableStyleId>
              </a:tblPr>
              <a:tblGrid>
                <a:gridCol w="779145"/>
                <a:gridCol w="2584450"/>
                <a:gridCol w="6861810"/>
                <a:gridCol w="1935480"/>
              </a:tblGrid>
              <a:tr h="485140">
                <a:tc>
                  <a:txBody>
                    <a:bodyPr/>
                    <a:lstStyle/>
                    <a:p>
                      <a:pPr indent="0" algn="ctr">
                        <a:lnSpc>
                          <a:spcPct val="120000"/>
                        </a:lnSpc>
                        <a:spcBef>
                          <a:spcPts val="0"/>
                        </a:spcBef>
                        <a:spcAft>
                          <a:spcPts val="0"/>
                        </a:spcAft>
                        <a:buNone/>
                      </a:pPr>
                      <a:r>
                        <a:rPr lang="zh-CN" sz="1400" b="1" spc="120">
                          <a:solidFill>
                            <a:srgbClr val="FFFFFF"/>
                          </a:solidFill>
                          <a:latin typeface="微软雅黑" panose="020B0503020204020204" charset="-122"/>
                          <a:ea typeface="微软雅黑" panose="020B0503020204020204" charset="-122"/>
                        </a:rPr>
                        <a:t>积分</a:t>
                      </a:r>
                      <a:endParaRPr lang="zh-CN" sz="1400" b="1" spc="120">
                        <a:solidFill>
                          <a:srgbClr val="FFFFFF"/>
                        </a:solidFill>
                        <a:latin typeface="微软雅黑" panose="020B0503020204020204" charset="-122"/>
                        <a:ea typeface="微软雅黑" panose="020B0503020204020204" charset="-122"/>
                      </a:endParaRPr>
                    </a:p>
                  </a:txBody>
                  <a:tcPr marL="177800" marR="177800" marT="107950" marB="107950" anchor="ctr">
                    <a:lnL>
                      <a:noFill/>
                    </a:lnL>
                    <a:lnR w="19050">
                      <a:solidFill>
                        <a:srgbClr val="FFFFFF"/>
                      </a:solidFill>
                      <a:prstDash val="solid"/>
                    </a:lnR>
                    <a:lnT>
                      <a:noFill/>
                    </a:lnT>
                    <a:lnB>
                      <a:noFill/>
                    </a:lnB>
                    <a:lnTlToBr>
                      <a:noFill/>
                    </a:lnTlToBr>
                    <a:lnBlToTr>
                      <a:noFill/>
                    </a:lnBlToTr>
                    <a:solidFill>
                      <a:srgbClr val="404040"/>
                    </a:solidFill>
                  </a:tcPr>
                </a:tc>
                <a:tc>
                  <a:txBody>
                    <a:bodyPr/>
                    <a:lstStyle/>
                    <a:p>
                      <a:pPr indent="0" algn="ctr">
                        <a:lnSpc>
                          <a:spcPct val="120000"/>
                        </a:lnSpc>
                        <a:spcBef>
                          <a:spcPts val="0"/>
                        </a:spcBef>
                        <a:spcAft>
                          <a:spcPts val="0"/>
                        </a:spcAft>
                        <a:buNone/>
                      </a:pPr>
                      <a:r>
                        <a:rPr lang="zh-CN" sz="1400" b="1" spc="120">
                          <a:solidFill>
                            <a:srgbClr val="FFFFFF"/>
                          </a:solidFill>
                          <a:latin typeface="微软雅黑" panose="020B0503020204020204" charset="-122"/>
                          <a:ea typeface="微软雅黑" panose="020B0503020204020204" charset="-122"/>
                        </a:rPr>
                        <a:t>积分项目</a:t>
                      </a:r>
                      <a:endParaRPr lang="zh-CN" sz="1400" b="1" spc="12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w="19050">
                      <a:solidFill>
                        <a:srgbClr val="FFFFFF"/>
                      </a:solidFill>
                      <a:prstDash val="solid"/>
                    </a:lnR>
                    <a:lnT>
                      <a:noFill/>
                    </a:lnT>
                    <a:lnB>
                      <a:noFill/>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sz="1400" b="1" spc="120">
                          <a:solidFill>
                            <a:srgbClr val="FFFFFF"/>
                          </a:solidFill>
                          <a:latin typeface="微软雅黑" panose="020B0503020204020204" charset="-122"/>
                          <a:ea typeface="微软雅黑" panose="020B0503020204020204" charset="-122"/>
                        </a:rPr>
                        <a:t>规则</a:t>
                      </a:r>
                      <a:endParaRPr lang="zh-CN" sz="1400" b="1" spc="12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w="19050">
                      <a:solidFill>
                        <a:srgbClr val="FFFFFF"/>
                      </a:solidFill>
                      <a:prstDash val="solid"/>
                    </a:lnR>
                    <a:lnT>
                      <a:noFill/>
                    </a:lnT>
                    <a:lnB>
                      <a:noFill/>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sz="1400" b="1" spc="120">
                          <a:solidFill>
                            <a:srgbClr val="FFFFFF"/>
                          </a:solidFill>
                          <a:latin typeface="微软雅黑" panose="020B0503020204020204" charset="-122"/>
                          <a:ea typeface="微软雅黑" panose="020B0503020204020204" charset="-122"/>
                        </a:rPr>
                        <a:t>上限</a:t>
                      </a:r>
                      <a:endParaRPr lang="zh-CN" sz="1400" b="1" spc="120">
                        <a:solidFill>
                          <a:srgbClr val="FFFFFF"/>
                        </a:solidFill>
                        <a:latin typeface="微软雅黑" panose="020B0503020204020204" charset="-122"/>
                        <a:ea typeface="微软雅黑" panose="020B0503020204020204" charset="-122"/>
                      </a:endParaRPr>
                    </a:p>
                  </a:txBody>
                  <a:tcPr marL="177800" marR="177800" marT="107950" marB="107950" anchor="ctr">
                    <a:lnL w="19050">
                      <a:solidFill>
                        <a:srgbClr val="FFFFFF"/>
                      </a:solidFill>
                      <a:prstDash val="solid"/>
                    </a:lnL>
                    <a:lnR>
                      <a:noFill/>
                    </a:lnR>
                    <a:lnT>
                      <a:noFill/>
                    </a:lnT>
                    <a:lnB>
                      <a:noFill/>
                    </a:lnB>
                    <a:lnTlToBr>
                      <a:noFill/>
                    </a:lnTlToBr>
                    <a:lnBlToTr>
                      <a:noFill/>
                    </a:lnBlToTr>
                    <a:solidFill>
                      <a:srgbClr val="03A9F5"/>
                    </a:solidFill>
                  </a:tcPr>
                </a:tc>
              </a:tr>
              <a:tr h="692150">
                <a:tc rowSpan="9">
                  <a:txBody>
                    <a:bodyPr/>
                    <a:lstStyle/>
                    <a:p>
                      <a:pPr indent="0" algn="l">
                        <a:lnSpc>
                          <a:spcPct val="120000"/>
                        </a:lnSpc>
                        <a:spcBef>
                          <a:spcPts val="0"/>
                        </a:spcBef>
                        <a:spcAft>
                          <a:spcPts val="0"/>
                        </a:spcAft>
                        <a:buNone/>
                      </a:pPr>
                      <a:r>
                        <a:rPr lang="zh-CN" sz="3000" b="0" spc="120">
                          <a:solidFill>
                            <a:srgbClr val="404040"/>
                          </a:solidFill>
                          <a:latin typeface="微软雅黑" panose="020B0503020204020204" charset="-122"/>
                          <a:ea typeface="微软雅黑" panose="020B0503020204020204" charset="-122"/>
                        </a:rPr>
                        <a:t>奖励积分规则</a:t>
                      </a:r>
                      <a:endParaRPr lang="zh-CN" sz="3000" b="0" spc="120">
                        <a:solidFill>
                          <a:srgbClr val="404040"/>
                        </a:solidFill>
                        <a:latin typeface="微软雅黑" panose="020B0503020204020204" charset="-122"/>
                        <a:ea typeface="微软雅黑" panose="020B0503020204020204" charset="-122"/>
                      </a:endParaRPr>
                    </a:p>
                  </a:txBody>
                  <a:tcPr marL="177800" marR="177800" marT="107950" marB="107950" anchor="ctr">
                    <a:lnL>
                      <a:noFill/>
                    </a:lnL>
                    <a:lnR w="6350">
                      <a:solidFill>
                        <a:srgbClr val="D9D9D9"/>
                      </a:solidFill>
                      <a:prstDash val="dash"/>
                    </a:lnR>
                    <a:lnT>
                      <a:noFill/>
                    </a:lnT>
                    <a:lnB w="19050">
                      <a:solidFill>
                        <a:srgbClr val="03A9F5"/>
                      </a:solidFill>
                      <a:prstDash val="solid"/>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1.优秀共享资源</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a:noFill/>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共享资源获得20人及以上好评，且平均好评三星级及以上，即为优秀共享资源，获得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a:noFill/>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100积分</a:t>
                      </a: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a:noFill/>
                    </a:lnT>
                    <a:lnB w="6350">
                      <a:solidFill>
                        <a:srgbClr val="D9D9D9"/>
                      </a:solidFill>
                      <a:prstDash val="dash"/>
                    </a:lnB>
                    <a:lnTlToBr>
                      <a:noFill/>
                    </a:lnTlToBr>
                    <a:lnBlToTr>
                      <a:noFill/>
                    </a:lnBlToTr>
                    <a:solidFill>
                      <a:srgbClr val="FFFFFF"/>
                    </a:solidFill>
                  </a:tcPr>
                </a:tc>
              </a:tr>
              <a:tr h="508635">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2.研讨话题参与度高</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话题发表人发表的研讨话题有20人及以上参与，获得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100积分</a:t>
                      </a: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692150">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3.日志、文章好评</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发表人发表日志或文章有20人及以上评论，并获得评论人好评，发表人获得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100积分</a:t>
                      </a: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691515">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4.帖子置顶</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发帖人发表的各类帖子，包括日志、资源、话题等，如有一个因为点击人数、评论数多，且话题质量较高而被管理员置顶的，获得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每个帖子最多可被置顶一次</a:t>
                      </a: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692150">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5.研修活动参与度</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其他教师参与所创建研修活动的情况10人以上参与，有研修成果材料产生，活动参与者可获得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692150">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6.研修作业推优</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研修作业被工作坊主推荐为优秀研修作业，每被推优一次，研修作业作者获得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6130">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7.研修工作坊活跃度</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工作坊的参与人数与研修活动开展情况10人以上参与，有实际研修活动，</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工作坊主</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可获得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参与者</a:t>
                      </a:r>
                      <a:r>
                        <a:rPr lang="zh-CN" sz="1500" b="1" spc="120">
                          <a:solidFill>
                            <a:schemeClr val="tx1">
                              <a:lumMod val="65000"/>
                              <a:lumOff val="35000"/>
                            </a:schemeClr>
                          </a:solidFill>
                          <a:latin typeface="宋体" panose="02010600030101010101" pitchFamily="2" charset="-122"/>
                          <a:ea typeface="宋体" panose="02010600030101010101" pitchFamily="2" charset="-122"/>
                          <a:cs typeface="宋体" panose="02010600030101010101" pitchFamily="2" charset="-122"/>
                        </a:rPr>
                        <a:t>每人</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获得</a:t>
                      </a:r>
                      <a:r>
                        <a:rPr lang="zh-CN" sz="1500" b="1" spc="120">
                          <a:solidFill>
                            <a:schemeClr val="accent5">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6130">
                <a:tc vMerge="1">
                  <a:tcPr>
                    <a:lnL>
                      <a:noFill/>
                    </a:lnL>
                    <a:lnR w="6350">
                      <a:solidFill>
                        <a:srgbClr val="D9D9D9"/>
                      </a:solidFill>
                      <a:prstDash val="dash"/>
                    </a:lnR>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8.研修工作坊被关注数量</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工作坊被其他教师关注的数量20人以上，</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工作坊主</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参与者</a:t>
                      </a:r>
                      <a:r>
                        <a:rPr lang="zh-CN" sz="1500" b="1" spc="120">
                          <a:solidFill>
                            <a:schemeClr val="tx1">
                              <a:lumMod val="65000"/>
                              <a:lumOff val="35000"/>
                            </a:schemeClr>
                          </a:solidFill>
                          <a:latin typeface="宋体" panose="02010600030101010101" pitchFamily="2" charset="-122"/>
                          <a:ea typeface="宋体" panose="02010600030101010101" pitchFamily="2" charset="-122"/>
                          <a:cs typeface="宋体" panose="02010600030101010101" pitchFamily="2" charset="-122"/>
                        </a:rPr>
                        <a:t>每人</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获得</a:t>
                      </a:r>
                      <a:r>
                        <a:rPr lang="zh-CN" sz="1500" b="1" spc="120">
                          <a:solidFill>
                            <a:schemeClr val="accent5">
                              <a:lumMod val="75000"/>
                            </a:schemeClr>
                          </a:solidFill>
                          <a:latin typeface="宋体" panose="02010600030101010101" pitchFamily="2" charset="-122"/>
                          <a:ea typeface="宋体" panose="02010600030101010101" pitchFamily="2" charset="-122"/>
                          <a:cs typeface="宋体" panose="02010600030101010101" pitchFamily="2" charset="-122"/>
                        </a:rPr>
                        <a:t>20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6350">
                      <a:solidFill>
                        <a:srgbClr val="D9D9D9"/>
                      </a:solidFill>
                      <a:prstDash val="dash"/>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6350">
                      <a:solidFill>
                        <a:srgbClr val="D9D9D9"/>
                      </a:solidFill>
                      <a:prstDash val="dash"/>
                    </a:lnB>
                    <a:lnTlToBr>
                      <a:noFill/>
                    </a:lnTlToBr>
                    <a:lnBlToTr>
                      <a:noFill/>
                    </a:lnBlToTr>
                    <a:solidFill>
                      <a:srgbClr val="FFFFFF"/>
                    </a:solidFill>
                  </a:tcPr>
                </a:tc>
              </a:tr>
              <a:tr h="786130">
                <a:tc vMerge="1">
                  <a:tcPr>
                    <a:lnL>
                      <a:noFill/>
                    </a:lnL>
                    <a:lnR w="6350">
                      <a:solidFill>
                        <a:srgbClr val="D9D9D9"/>
                      </a:solidFill>
                      <a:prstDash val="dash"/>
                    </a:lnR>
                    <a:lnB w="19050">
                      <a:solidFill>
                        <a:srgbClr val="03A9F5"/>
                      </a:solidFill>
                      <a:prstDash val="solid"/>
                    </a:lnB>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9.研修工作坊置顶</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19050">
                      <a:solidFill>
                        <a:srgbClr val="03A9F5"/>
                      </a:solidFill>
                      <a:prstDash val="solid"/>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工作坊被推优到研修社区首页，</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工作坊主</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500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r>
                        <a:rPr lang="zh-CN" sz="1500" b="1" spc="120">
                          <a:solidFill>
                            <a:srgbClr val="0F4FA7"/>
                          </a:solidFill>
                          <a:latin typeface="宋体" panose="02010600030101010101" pitchFamily="2" charset="-122"/>
                          <a:ea typeface="宋体" panose="02010600030101010101" pitchFamily="2" charset="-122"/>
                          <a:cs typeface="宋体" panose="02010600030101010101" pitchFamily="2" charset="-122"/>
                        </a:rPr>
                        <a:t>参与者</a:t>
                      </a:r>
                      <a:r>
                        <a:rPr lang="zh-CN" sz="1500" b="1" spc="120">
                          <a:solidFill>
                            <a:srgbClr val="404040"/>
                          </a:solidFill>
                          <a:latin typeface="宋体" panose="02010600030101010101" pitchFamily="2" charset="-122"/>
                          <a:ea typeface="宋体" panose="02010600030101010101" pitchFamily="2" charset="-122"/>
                          <a:cs typeface="宋体" panose="02010600030101010101" pitchFamily="2" charset="-122"/>
                        </a:rPr>
                        <a:t>每人</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获得</a:t>
                      </a: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100</a:t>
                      </a:r>
                      <a:r>
                        <a:rPr lang="zh-CN" sz="1500" b="0" spc="120">
                          <a:solidFill>
                            <a:srgbClr val="404040"/>
                          </a:solidFill>
                          <a:latin typeface="宋体" panose="02010600030101010101" pitchFamily="2" charset="-122"/>
                          <a:ea typeface="宋体" panose="02010600030101010101" pitchFamily="2" charset="-122"/>
                          <a:cs typeface="宋体" panose="02010600030101010101" pitchFamily="2" charset="-122"/>
                        </a:rPr>
                        <a:t>积分。</a:t>
                      </a:r>
                      <a:endParaRPr lang="zh-CN" altLang="en-US" sz="1500" b="0" spc="120">
                        <a:solidFill>
                          <a:srgbClr val="404040"/>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w="6350">
                      <a:solidFill>
                        <a:srgbClr val="D9D9D9"/>
                      </a:solidFill>
                      <a:prstDash val="dash"/>
                    </a:lnR>
                    <a:lnT w="6350">
                      <a:solidFill>
                        <a:srgbClr val="D9D9D9"/>
                      </a:solidFill>
                      <a:prstDash val="dash"/>
                    </a:lnT>
                    <a:lnB w="19050">
                      <a:solidFill>
                        <a:srgbClr val="03A9F5"/>
                      </a:solidFill>
                      <a:prstDash val="solid"/>
                    </a:lnB>
                    <a:lnTlToBr>
                      <a:noFill/>
                    </a:lnTlToBr>
                    <a:lnBlToTr>
                      <a:noFill/>
                    </a:lnBlToTr>
                    <a:solidFill>
                      <a:srgbClr val="FFFFFF"/>
                    </a:solidFill>
                  </a:tcPr>
                </a:tc>
                <a:tc>
                  <a:txBody>
                    <a:bodyPr/>
                    <a:lstStyle/>
                    <a:p>
                      <a:pPr indent="0" algn="l" fontAlgn="auto">
                        <a:lnSpc>
                          <a:spcPct val="100000"/>
                        </a:lnSpc>
                        <a:spcBef>
                          <a:spcPts val="0"/>
                        </a:spcBef>
                        <a:spcAft>
                          <a:spcPts val="0"/>
                        </a:spcAft>
                        <a:buNone/>
                      </a:pPr>
                      <a:r>
                        <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rPr>
                        <a:t>同一工作坊最多可置顶一次</a:t>
                      </a:r>
                      <a:endParaRPr lang="zh-CN" sz="1500" b="1" spc="120">
                        <a:solidFill>
                          <a:schemeClr val="accent2">
                            <a:lumMod val="75000"/>
                          </a:schemeClr>
                        </a:solidFill>
                        <a:latin typeface="宋体" panose="02010600030101010101" pitchFamily="2" charset="-122"/>
                        <a:ea typeface="宋体" panose="02010600030101010101" pitchFamily="2" charset="-122"/>
                        <a:cs typeface="宋体" panose="02010600030101010101" pitchFamily="2" charset="-122"/>
                      </a:endParaRPr>
                    </a:p>
                  </a:txBody>
                  <a:tcPr marL="177800" marR="177800" marT="107950" marB="107950" anchor="ctr">
                    <a:lnL w="6350">
                      <a:solidFill>
                        <a:srgbClr val="D9D9D9"/>
                      </a:solidFill>
                      <a:prstDash val="dash"/>
                    </a:lnL>
                    <a:lnR>
                      <a:noFill/>
                    </a:lnR>
                    <a:lnT w="6350">
                      <a:solidFill>
                        <a:srgbClr val="D9D9D9"/>
                      </a:solidFill>
                      <a:prstDash val="dash"/>
                    </a:lnT>
                    <a:lnB w="19050">
                      <a:solidFill>
                        <a:srgbClr val="03A9F5"/>
                      </a:solidFill>
                      <a:prstDash val="solid"/>
                    </a:lnB>
                    <a:lnTlToBr>
                      <a:noFill/>
                    </a:lnTlToBr>
                    <a:lnBlToTr>
                      <a:noFill/>
                    </a:lnBlToTr>
                    <a:solidFill>
                      <a:srgbClr val="FFFFFF"/>
                    </a:solidFill>
                  </a:tcPr>
                </a:tc>
              </a:tr>
            </a:tbl>
          </a:graphicData>
        </a:graphic>
      </p:graphicFrame>
      <p:pic>
        <p:nvPicPr>
          <p:cNvPr id="16" name="图片 15" descr="303b363934303738303bbdf0b1d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58900" y="142240"/>
            <a:ext cx="345600" cy="345600"/>
          </a:xfrm>
          <a:prstGeom prst="rect">
            <a:avLst/>
          </a:prstGeom>
        </p:spPr>
      </p:pic>
      <p:pic>
        <p:nvPicPr>
          <p:cNvPr id="18" name="图片 17" descr="303b32313534373633333bb3dfd7d3"/>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99505" y="45085"/>
            <a:ext cx="414000" cy="414000"/>
          </a:xfrm>
          <a:prstGeom prst="rect">
            <a:avLst/>
          </a:prstGeom>
        </p:spPr>
      </p:pic>
      <p:pic>
        <p:nvPicPr>
          <p:cNvPr id="19" name="图片 18" descr="303b32313536363731353bbaecb5d7d3d2c9cfbcfdcdb7"/>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730230" y="135255"/>
            <a:ext cx="295200" cy="295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58545" y="904875"/>
            <a:ext cx="10213340" cy="4939665"/>
            <a:chOff x="1731" y="1582"/>
            <a:chExt cx="16084" cy="7779"/>
          </a:xfrm>
        </p:grpSpPr>
        <p:grpSp>
          <p:nvGrpSpPr>
            <p:cNvPr id="120" name="组合 119"/>
            <p:cNvGrpSpPr/>
            <p:nvPr/>
          </p:nvGrpSpPr>
          <p:grpSpPr>
            <a:xfrm>
              <a:off x="2125" y="3717"/>
              <a:ext cx="14499" cy="5644"/>
              <a:chOff x="2703" y="2083"/>
              <a:chExt cx="14499" cy="5644"/>
            </a:xfrm>
          </p:grpSpPr>
          <p:sp>
            <p:nvSpPr>
              <p:cNvPr id="116" name="Rectangle 55"/>
              <p:cNvSpPr/>
              <p:nvPr>
                <p:custDataLst>
                  <p:tags r:id="rId1"/>
                </p:custDataLst>
              </p:nvPr>
            </p:nvSpPr>
            <p:spPr bwMode="auto">
              <a:xfrm>
                <a:off x="12922" y="6526"/>
                <a:ext cx="4183" cy="1201"/>
              </a:xfrm>
              <a:prstGeom prst="rect">
                <a:avLst/>
              </a:prstGeom>
              <a:solidFill>
                <a:schemeClr val="accent2">
                  <a:lumMod val="60000"/>
                  <a:lumOff val="40000"/>
                </a:schemeClr>
              </a:solidFill>
              <a:ln w="3175">
                <a:noFill/>
              </a:ln>
              <a:effectLst>
                <a:outerShdw blurRad="50800" dist="38100" dir="2700000" algn="tl" rotWithShape="0">
                  <a:schemeClr val="accent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nvGrpSpPr>
              <p:cNvPr id="65" name="组合 64"/>
              <p:cNvGrpSpPr/>
              <p:nvPr/>
            </p:nvGrpSpPr>
            <p:grpSpPr>
              <a:xfrm>
                <a:off x="10612" y="2143"/>
                <a:ext cx="6302" cy="1319"/>
                <a:chOff x="2752" y="4317"/>
                <a:chExt cx="6563" cy="1744"/>
              </a:xfrm>
            </p:grpSpPr>
            <p:sp>
              <p:nvSpPr>
                <p:cNvPr id="67" name="Rectangle 55"/>
                <p:cNvSpPr/>
                <p:nvPr>
                  <p:custDataLst>
                    <p:tags r:id="rId2"/>
                  </p:custDataLst>
                </p:nvPr>
              </p:nvSpPr>
              <p:spPr bwMode="auto">
                <a:xfrm>
                  <a:off x="3407" y="4472"/>
                  <a:ext cx="5908" cy="1589"/>
                </a:xfrm>
                <a:prstGeom prst="rect">
                  <a:avLst/>
                </a:prstGeom>
                <a:solidFill>
                  <a:schemeClr val="accent2">
                    <a:lumMod val="60000"/>
                    <a:lumOff val="40000"/>
                  </a:schemeClr>
                </a:solidFill>
                <a:ln w="3175">
                  <a:noFill/>
                </a:ln>
                <a:effectLst>
                  <a:outerShdw blurRad="50800" dist="38100" dir="2700000" algn="tl" rotWithShape="0">
                    <a:schemeClr val="accent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68" name="Trapezoid 2"/>
                <p:cNvSpPr/>
                <p:nvPr>
                  <p:custDataLst>
                    <p:tags r:id="rId3"/>
                  </p:custDataLst>
                </p:nvPr>
              </p:nvSpPr>
              <p:spPr bwMode="auto">
                <a:xfrm rot="19191503">
                  <a:off x="2752" y="4612"/>
                  <a:ext cx="2316" cy="475"/>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1" fmla="*/ 0 w 1828800"/>
                    <a:gd name="connsiteY0-2" fmla="*/ 463642 h 463642"/>
                    <a:gd name="connsiteX1-3" fmla="*/ 402156 w 1828800"/>
                    <a:gd name="connsiteY1-4" fmla="*/ 0 h 463642"/>
                    <a:gd name="connsiteX2-5" fmla="*/ 1714500 w 1828800"/>
                    <a:gd name="connsiteY2-6" fmla="*/ 6442 h 463642"/>
                    <a:gd name="connsiteX3-7" fmla="*/ 1828800 w 1828800"/>
                    <a:gd name="connsiteY3-8" fmla="*/ 463642 h 463642"/>
                    <a:gd name="connsiteX4-9" fmla="*/ 0 w 1828800"/>
                    <a:gd name="connsiteY4-10" fmla="*/ 463642 h 463642"/>
                    <a:gd name="connsiteX0-11" fmla="*/ 0 w 2001385"/>
                    <a:gd name="connsiteY0-12" fmla="*/ 463642 h 463642"/>
                    <a:gd name="connsiteX1-13" fmla="*/ 402156 w 2001385"/>
                    <a:gd name="connsiteY1-14" fmla="*/ 0 h 463642"/>
                    <a:gd name="connsiteX2-15" fmla="*/ 1714500 w 2001385"/>
                    <a:gd name="connsiteY2-16" fmla="*/ 6442 h 463642"/>
                    <a:gd name="connsiteX3-17" fmla="*/ 2001385 w 2001385"/>
                    <a:gd name="connsiteY3-18" fmla="*/ 426441 h 463642"/>
                    <a:gd name="connsiteX4-19" fmla="*/ 0 w 2001385"/>
                    <a:gd name="connsiteY4-20" fmla="*/ 463642 h 463642"/>
                    <a:gd name="connsiteX0-21" fmla="*/ 0 w 2001385"/>
                    <a:gd name="connsiteY0-22" fmla="*/ 463642 h 463642"/>
                    <a:gd name="connsiteX1-23" fmla="*/ 402156 w 2001385"/>
                    <a:gd name="connsiteY1-24" fmla="*/ 0 h 463642"/>
                    <a:gd name="connsiteX2-25" fmla="*/ 1514076 w 2001385"/>
                    <a:gd name="connsiteY2-26" fmla="*/ 7706 h 463642"/>
                    <a:gd name="connsiteX3-27" fmla="*/ 2001385 w 2001385"/>
                    <a:gd name="connsiteY3-28" fmla="*/ 426441 h 463642"/>
                    <a:gd name="connsiteX4-29" fmla="*/ 0 w 2001385"/>
                    <a:gd name="connsiteY4-30" fmla="*/ 463642 h 4636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01385" h="463642">
                      <a:moveTo>
                        <a:pt x="0" y="463642"/>
                      </a:moveTo>
                      <a:lnTo>
                        <a:pt x="402156" y="0"/>
                      </a:lnTo>
                      <a:lnTo>
                        <a:pt x="1514076" y="7706"/>
                      </a:lnTo>
                      <a:lnTo>
                        <a:pt x="2001385" y="426441"/>
                      </a:lnTo>
                      <a:lnTo>
                        <a:pt x="0" y="463642"/>
                      </a:lnTo>
                      <a:close/>
                    </a:path>
                  </a:pathLst>
                </a:custGeom>
                <a:solidFill>
                  <a:schemeClr val="accent2">
                    <a:lumMod val="20000"/>
                    <a:lumOff val="80000"/>
                  </a:schemeClr>
                </a:solidFill>
                <a:ln w="3175">
                  <a:noFill/>
                </a:ln>
                <a:effectLst>
                  <a:outerShdw blurRad="1270000" dist="431800" dir="2700000" sx="25000" sy="25000" algn="tl" rotWithShape="0">
                    <a:prstClr val="black">
                      <a:alpha val="10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69" name="Right Triangle 59"/>
                <p:cNvSpPr/>
                <p:nvPr>
                  <p:custDataLst>
                    <p:tags r:id="rId4"/>
                  </p:custDataLst>
                </p:nvPr>
              </p:nvSpPr>
              <p:spPr bwMode="auto">
                <a:xfrm flipH="1">
                  <a:off x="3208" y="5650"/>
                  <a:ext cx="199" cy="176"/>
                </a:xfrm>
                <a:prstGeom prst="rtTriangl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70" name="Right Triangle 23"/>
                <p:cNvSpPr/>
                <p:nvPr>
                  <p:custDataLst>
                    <p:tags r:id="rId5"/>
                  </p:custDataLst>
                </p:nvPr>
              </p:nvSpPr>
              <p:spPr bwMode="auto">
                <a:xfrm flipH="1">
                  <a:off x="4511" y="4317"/>
                  <a:ext cx="199" cy="176"/>
                </a:xfrm>
                <a:prstGeom prst="rtTriangl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grpSp>
            <p:nvGrpSpPr>
              <p:cNvPr id="59" name="组合 58"/>
              <p:cNvGrpSpPr/>
              <p:nvPr/>
            </p:nvGrpSpPr>
            <p:grpSpPr>
              <a:xfrm>
                <a:off x="2703" y="2083"/>
                <a:ext cx="6568" cy="1351"/>
                <a:chOff x="2703" y="2083"/>
                <a:chExt cx="6568" cy="1351"/>
              </a:xfrm>
            </p:grpSpPr>
            <p:sp>
              <p:nvSpPr>
                <p:cNvPr id="52" name="Rectangle 33"/>
                <p:cNvSpPr/>
                <p:nvPr>
                  <p:custDataLst>
                    <p:tags r:id="rId6"/>
                  </p:custDataLst>
                </p:nvPr>
              </p:nvSpPr>
              <p:spPr bwMode="auto">
                <a:xfrm>
                  <a:off x="3363" y="2258"/>
                  <a:ext cx="5908" cy="1176"/>
                </a:xfrm>
                <a:prstGeom prst="rect">
                  <a:avLst/>
                </a:prstGeom>
                <a:solidFill>
                  <a:schemeClr val="accent4">
                    <a:lumMod val="60000"/>
                    <a:lumOff val="40000"/>
                  </a:schemeClr>
                </a:solidFill>
                <a:ln w="3175">
                  <a:noFill/>
                </a:ln>
                <a:effectLst>
                  <a:outerShdw blurRad="50800" dist="38100" dir="2700000" algn="tl" rotWithShape="0">
                    <a:schemeClr val="accent4">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53" name="Trapezoid 2"/>
                <p:cNvSpPr/>
                <p:nvPr>
                  <p:custDataLst>
                    <p:tags r:id="rId7"/>
                  </p:custDataLst>
                </p:nvPr>
              </p:nvSpPr>
              <p:spPr bwMode="auto">
                <a:xfrm rot="19191503">
                  <a:off x="2703" y="2429"/>
                  <a:ext cx="2091" cy="360"/>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1" fmla="*/ 0 w 1828800"/>
                    <a:gd name="connsiteY0-2" fmla="*/ 463642 h 463642"/>
                    <a:gd name="connsiteX1-3" fmla="*/ 402156 w 1828800"/>
                    <a:gd name="connsiteY1-4" fmla="*/ 0 h 463642"/>
                    <a:gd name="connsiteX2-5" fmla="*/ 1714500 w 1828800"/>
                    <a:gd name="connsiteY2-6" fmla="*/ 6442 h 463642"/>
                    <a:gd name="connsiteX3-7" fmla="*/ 1828800 w 1828800"/>
                    <a:gd name="connsiteY3-8" fmla="*/ 463642 h 463642"/>
                    <a:gd name="connsiteX4-9" fmla="*/ 0 w 1828800"/>
                    <a:gd name="connsiteY4-10" fmla="*/ 463642 h 463642"/>
                    <a:gd name="connsiteX0-11" fmla="*/ 0 w 2001385"/>
                    <a:gd name="connsiteY0-12" fmla="*/ 463642 h 463642"/>
                    <a:gd name="connsiteX1-13" fmla="*/ 402156 w 2001385"/>
                    <a:gd name="connsiteY1-14" fmla="*/ 0 h 463642"/>
                    <a:gd name="connsiteX2-15" fmla="*/ 1714500 w 2001385"/>
                    <a:gd name="connsiteY2-16" fmla="*/ 6442 h 463642"/>
                    <a:gd name="connsiteX3-17" fmla="*/ 2001385 w 2001385"/>
                    <a:gd name="connsiteY3-18" fmla="*/ 426441 h 463642"/>
                    <a:gd name="connsiteX4-19" fmla="*/ 0 w 2001385"/>
                    <a:gd name="connsiteY4-20" fmla="*/ 463642 h 463642"/>
                    <a:gd name="connsiteX0-21" fmla="*/ 0 w 2001385"/>
                    <a:gd name="connsiteY0-22" fmla="*/ 463642 h 463642"/>
                    <a:gd name="connsiteX1-23" fmla="*/ 402156 w 2001385"/>
                    <a:gd name="connsiteY1-24" fmla="*/ 0 h 463642"/>
                    <a:gd name="connsiteX2-25" fmla="*/ 1514076 w 2001385"/>
                    <a:gd name="connsiteY2-26" fmla="*/ 7706 h 463642"/>
                    <a:gd name="connsiteX3-27" fmla="*/ 2001385 w 2001385"/>
                    <a:gd name="connsiteY3-28" fmla="*/ 426441 h 463642"/>
                    <a:gd name="connsiteX4-29" fmla="*/ 0 w 2001385"/>
                    <a:gd name="connsiteY4-30" fmla="*/ 463642 h 4636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01385" h="463642">
                      <a:moveTo>
                        <a:pt x="0" y="463642"/>
                      </a:moveTo>
                      <a:lnTo>
                        <a:pt x="402156" y="0"/>
                      </a:lnTo>
                      <a:lnTo>
                        <a:pt x="1514076" y="7706"/>
                      </a:lnTo>
                      <a:lnTo>
                        <a:pt x="2001385" y="426441"/>
                      </a:lnTo>
                      <a:lnTo>
                        <a:pt x="0" y="463642"/>
                      </a:lnTo>
                      <a:close/>
                    </a:path>
                  </a:pathLst>
                </a:custGeom>
                <a:solidFill>
                  <a:schemeClr val="accent4">
                    <a:lumMod val="20000"/>
                    <a:lumOff val="80000"/>
                  </a:schemeClr>
                </a:solidFill>
                <a:ln w="3175">
                  <a:noFill/>
                </a:ln>
                <a:effectLst>
                  <a:outerShdw blurRad="1270000" dist="431800" dir="2700000" sx="25000" sy="25000" algn="tl" rotWithShape="0">
                    <a:prstClr val="black">
                      <a:alpha val="10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54" name="Right Triangle 51"/>
                <p:cNvSpPr/>
                <p:nvPr>
                  <p:custDataLst>
                    <p:tags r:id="rId8"/>
                  </p:custDataLst>
                </p:nvPr>
              </p:nvSpPr>
              <p:spPr bwMode="auto">
                <a:xfrm flipH="1">
                  <a:off x="3165" y="3154"/>
                  <a:ext cx="199" cy="176"/>
                </a:xfrm>
                <a:prstGeom prst="rtTriangl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56" name="Right Triangle 52"/>
                <p:cNvSpPr/>
                <p:nvPr>
                  <p:custDataLst>
                    <p:tags r:id="rId9"/>
                  </p:custDataLst>
                </p:nvPr>
              </p:nvSpPr>
              <p:spPr bwMode="auto">
                <a:xfrm flipH="1">
                  <a:off x="4428" y="2083"/>
                  <a:ext cx="199" cy="176"/>
                </a:xfrm>
                <a:prstGeom prst="rtTriangl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sp>
            <p:nvSpPr>
              <p:cNvPr id="8" name="TextBox 15"/>
              <p:cNvSpPr txBox="1"/>
              <p:nvPr>
                <p:custDataLst>
                  <p:tags r:id="rId10"/>
                </p:custDataLst>
              </p:nvPr>
            </p:nvSpPr>
            <p:spPr>
              <a:xfrm>
                <a:off x="3941" y="2420"/>
                <a:ext cx="4840" cy="734"/>
              </a:xfrm>
              <a:prstGeom prst="rect">
                <a:avLst/>
              </a:prstGeom>
              <a:noFill/>
            </p:spPr>
            <p:txBody>
              <a:bodyPr wrap="square" lIns="91440" tIns="45720" rIns="91440" bIns="45720" rtlCol="0">
                <a:noAutofit/>
              </a:bodyPr>
              <a:lstStyle/>
              <a:p>
                <a:pPr lvl="0" algn="r">
                  <a:lnSpc>
                    <a:spcPct val="130000"/>
                  </a:lnSpc>
                  <a:spcAft>
                    <a:spcPts val="1000"/>
                  </a:spcAft>
                  <a:buClrTx/>
                  <a:buSzTx/>
                  <a:buFontTx/>
                </a:pPr>
                <a:r>
                  <a:rPr lang="zh-CN" altLang="en-US" b="1"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总学时</a:t>
                </a:r>
                <a:r>
                  <a:rPr lang="zh-CN" altLang="en-US"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由不少于</a:t>
                </a:r>
                <a:r>
                  <a:rPr lang="zh-CN" altLang="en-US" b="1" spc="150">
                    <a:solidFill>
                      <a:srgbClr val="FF0000">
                        <a:alpha val="80000"/>
                      </a:srgbClr>
                    </a:solidFill>
                    <a:uFillTx/>
                    <a:latin typeface="宋体" panose="02010600030101010101" pitchFamily="2" charset="-122"/>
                    <a:ea typeface="宋体" panose="02010600030101010101" pitchFamily="2" charset="-122"/>
                    <a:cs typeface="宋体" panose="02010600030101010101" pitchFamily="2" charset="-122"/>
                    <a:sym typeface="+mn-ea"/>
                  </a:rPr>
                  <a:t>72</a:t>
                </a:r>
                <a:r>
                  <a:rPr lang="zh-CN" altLang="en-US"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学时</a:t>
                </a:r>
                <a:endParaRPr lang="zh-CN" altLang="en-US"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grpSp>
            <p:nvGrpSpPr>
              <p:cNvPr id="57" name="组合 56"/>
              <p:cNvGrpSpPr/>
              <p:nvPr/>
            </p:nvGrpSpPr>
            <p:grpSpPr>
              <a:xfrm>
                <a:off x="10612" y="4146"/>
                <a:ext cx="6302" cy="1319"/>
                <a:chOff x="2752" y="4317"/>
                <a:chExt cx="6563" cy="1744"/>
              </a:xfrm>
            </p:grpSpPr>
            <p:sp>
              <p:nvSpPr>
                <p:cNvPr id="9" name="Rectangle 55"/>
                <p:cNvSpPr/>
                <p:nvPr>
                  <p:custDataLst>
                    <p:tags r:id="rId11"/>
                  </p:custDataLst>
                </p:nvPr>
              </p:nvSpPr>
              <p:spPr bwMode="auto">
                <a:xfrm>
                  <a:off x="3407" y="4472"/>
                  <a:ext cx="5908" cy="1589"/>
                </a:xfrm>
                <a:prstGeom prst="rect">
                  <a:avLst/>
                </a:prstGeom>
                <a:solidFill>
                  <a:schemeClr val="accent2">
                    <a:lumMod val="60000"/>
                    <a:lumOff val="40000"/>
                  </a:schemeClr>
                </a:solidFill>
                <a:ln w="3175">
                  <a:noFill/>
                </a:ln>
                <a:effectLst>
                  <a:outerShdw blurRad="50800" dist="38100" dir="2700000" algn="tl" rotWithShape="0">
                    <a:schemeClr val="accent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22" name="Trapezoid 2"/>
                <p:cNvSpPr/>
                <p:nvPr>
                  <p:custDataLst>
                    <p:tags r:id="rId12"/>
                  </p:custDataLst>
                </p:nvPr>
              </p:nvSpPr>
              <p:spPr bwMode="auto">
                <a:xfrm rot="19191503">
                  <a:off x="2752" y="4612"/>
                  <a:ext cx="2316" cy="475"/>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1" fmla="*/ 0 w 1828800"/>
                    <a:gd name="connsiteY0-2" fmla="*/ 463642 h 463642"/>
                    <a:gd name="connsiteX1-3" fmla="*/ 402156 w 1828800"/>
                    <a:gd name="connsiteY1-4" fmla="*/ 0 h 463642"/>
                    <a:gd name="connsiteX2-5" fmla="*/ 1714500 w 1828800"/>
                    <a:gd name="connsiteY2-6" fmla="*/ 6442 h 463642"/>
                    <a:gd name="connsiteX3-7" fmla="*/ 1828800 w 1828800"/>
                    <a:gd name="connsiteY3-8" fmla="*/ 463642 h 463642"/>
                    <a:gd name="connsiteX4-9" fmla="*/ 0 w 1828800"/>
                    <a:gd name="connsiteY4-10" fmla="*/ 463642 h 463642"/>
                    <a:gd name="connsiteX0-11" fmla="*/ 0 w 2001385"/>
                    <a:gd name="connsiteY0-12" fmla="*/ 463642 h 463642"/>
                    <a:gd name="connsiteX1-13" fmla="*/ 402156 w 2001385"/>
                    <a:gd name="connsiteY1-14" fmla="*/ 0 h 463642"/>
                    <a:gd name="connsiteX2-15" fmla="*/ 1714500 w 2001385"/>
                    <a:gd name="connsiteY2-16" fmla="*/ 6442 h 463642"/>
                    <a:gd name="connsiteX3-17" fmla="*/ 2001385 w 2001385"/>
                    <a:gd name="connsiteY3-18" fmla="*/ 426441 h 463642"/>
                    <a:gd name="connsiteX4-19" fmla="*/ 0 w 2001385"/>
                    <a:gd name="connsiteY4-20" fmla="*/ 463642 h 463642"/>
                    <a:gd name="connsiteX0-21" fmla="*/ 0 w 2001385"/>
                    <a:gd name="connsiteY0-22" fmla="*/ 463642 h 463642"/>
                    <a:gd name="connsiteX1-23" fmla="*/ 402156 w 2001385"/>
                    <a:gd name="connsiteY1-24" fmla="*/ 0 h 463642"/>
                    <a:gd name="connsiteX2-25" fmla="*/ 1514076 w 2001385"/>
                    <a:gd name="connsiteY2-26" fmla="*/ 7706 h 463642"/>
                    <a:gd name="connsiteX3-27" fmla="*/ 2001385 w 2001385"/>
                    <a:gd name="connsiteY3-28" fmla="*/ 426441 h 463642"/>
                    <a:gd name="connsiteX4-29" fmla="*/ 0 w 2001385"/>
                    <a:gd name="connsiteY4-30" fmla="*/ 463642 h 4636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01385" h="463642">
                      <a:moveTo>
                        <a:pt x="0" y="463642"/>
                      </a:moveTo>
                      <a:lnTo>
                        <a:pt x="402156" y="0"/>
                      </a:lnTo>
                      <a:lnTo>
                        <a:pt x="1514076" y="7706"/>
                      </a:lnTo>
                      <a:lnTo>
                        <a:pt x="2001385" y="426441"/>
                      </a:lnTo>
                      <a:lnTo>
                        <a:pt x="0" y="463642"/>
                      </a:lnTo>
                      <a:close/>
                    </a:path>
                  </a:pathLst>
                </a:custGeom>
                <a:solidFill>
                  <a:schemeClr val="accent2">
                    <a:lumMod val="20000"/>
                    <a:lumOff val="80000"/>
                  </a:schemeClr>
                </a:solidFill>
                <a:ln w="3175">
                  <a:noFill/>
                </a:ln>
                <a:effectLst>
                  <a:outerShdw blurRad="1270000" dist="431800" dir="2700000" sx="25000" sy="25000" algn="tl" rotWithShape="0">
                    <a:prstClr val="black">
                      <a:alpha val="10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23" name="Right Triangle 59"/>
                <p:cNvSpPr/>
                <p:nvPr>
                  <p:custDataLst>
                    <p:tags r:id="rId13"/>
                  </p:custDataLst>
                </p:nvPr>
              </p:nvSpPr>
              <p:spPr bwMode="auto">
                <a:xfrm flipH="1">
                  <a:off x="3208" y="5650"/>
                  <a:ext cx="199" cy="176"/>
                </a:xfrm>
                <a:prstGeom prst="rtTriangl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24" name="Right Triangle 23"/>
                <p:cNvSpPr/>
                <p:nvPr>
                  <p:custDataLst>
                    <p:tags r:id="rId14"/>
                  </p:custDataLst>
                </p:nvPr>
              </p:nvSpPr>
              <p:spPr bwMode="auto">
                <a:xfrm flipH="1">
                  <a:off x="4511" y="4317"/>
                  <a:ext cx="199" cy="176"/>
                </a:xfrm>
                <a:prstGeom prst="rtTriangl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pic>
            <p:nvPicPr>
              <p:cNvPr id="25" name="图片 50" descr="343439383331313b343532303032373bbfcdbba7b5b5b0b8"/>
              <p:cNvPicPr>
                <a:picLocks noChangeAspect="1"/>
              </p:cNvPicPr>
              <p:nvPr>
                <p:custDataLst>
                  <p:tags r:id="rId15"/>
                </p:custDataLst>
              </p:nvPr>
            </p:nvPicPr>
            <p:blipFill>
              <a:blip r:embed="rId16">
                <a:extLst>
                  <a:ext uri="{96DAC541-7B7A-43D3-8B79-37D633B846F1}">
                    <asvg:svgBlip xmlns:asvg="http://schemas.microsoft.com/office/drawing/2016/SVG/main" r:embed="rId17"/>
                  </a:ext>
                </a:extLst>
              </a:blip>
              <a:stretch>
                <a:fillRect/>
              </a:stretch>
            </p:blipFill>
            <p:spPr>
              <a:xfrm>
                <a:off x="8393" y="4989"/>
                <a:ext cx="555" cy="555"/>
              </a:xfrm>
              <a:prstGeom prst="rect">
                <a:avLst/>
              </a:prstGeom>
            </p:spPr>
          </p:pic>
          <p:sp>
            <p:nvSpPr>
              <p:cNvPr id="41" name="TextBox 15"/>
              <p:cNvSpPr txBox="1"/>
              <p:nvPr>
                <p:custDataLst>
                  <p:tags r:id="rId18"/>
                </p:custDataLst>
              </p:nvPr>
            </p:nvSpPr>
            <p:spPr>
              <a:xfrm>
                <a:off x="12689" y="2468"/>
                <a:ext cx="2965" cy="734"/>
              </a:xfrm>
              <a:prstGeom prst="rect">
                <a:avLst/>
              </a:prstGeom>
              <a:noFill/>
            </p:spPr>
            <p:txBody>
              <a:bodyPr wrap="square" lIns="91440" tIns="45720" rIns="91440" bIns="45720" rtlCol="0">
                <a:normAutofit/>
              </a:bodyPr>
              <a:lstStyle/>
              <a:p>
                <a:pPr lvl="0" algn="r">
                  <a:lnSpc>
                    <a:spcPct val="130000"/>
                  </a:lnSpc>
                  <a:spcAft>
                    <a:spcPts val="1000"/>
                  </a:spcAft>
                  <a:buClrTx/>
                  <a:buSzTx/>
                  <a:buFontTx/>
                </a:pPr>
                <a:r>
                  <a:rPr lang="zh-CN" altLang="en-US" sz="1800"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不少于</a:t>
                </a:r>
                <a:r>
                  <a:rPr lang="zh-CN" altLang="en-US" sz="1800" b="1" spc="150">
                    <a:solidFill>
                      <a:srgbClr val="FF0000">
                        <a:alpha val="80000"/>
                      </a:srgbClr>
                    </a:solidFill>
                    <a:uFillTx/>
                    <a:latin typeface="宋体" panose="02010600030101010101" pitchFamily="2" charset="-122"/>
                    <a:ea typeface="宋体" panose="02010600030101010101" pitchFamily="2" charset="-122"/>
                    <a:cs typeface="宋体" panose="02010600030101010101" pitchFamily="2" charset="-122"/>
                    <a:sym typeface="+mn-ea"/>
                  </a:rPr>
                  <a:t>90</a:t>
                </a:r>
                <a:r>
                  <a:rPr lang="zh-CN" altLang="en-US" sz="1800"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学时</a:t>
                </a:r>
                <a:endParaRPr lang="zh-CN" altLang="en-US" sz="1800"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grpSp>
            <p:nvGrpSpPr>
              <p:cNvPr id="60" name="组合 59"/>
              <p:cNvGrpSpPr/>
              <p:nvPr/>
            </p:nvGrpSpPr>
            <p:grpSpPr>
              <a:xfrm>
                <a:off x="2704" y="4125"/>
                <a:ext cx="6568" cy="1351"/>
                <a:chOff x="2703" y="2083"/>
                <a:chExt cx="6568" cy="1351"/>
              </a:xfrm>
            </p:grpSpPr>
            <p:sp>
              <p:nvSpPr>
                <p:cNvPr id="61" name="Rectangle 33"/>
                <p:cNvSpPr/>
                <p:nvPr>
                  <p:custDataLst>
                    <p:tags r:id="rId19"/>
                  </p:custDataLst>
                </p:nvPr>
              </p:nvSpPr>
              <p:spPr bwMode="auto">
                <a:xfrm>
                  <a:off x="3363" y="2258"/>
                  <a:ext cx="5908" cy="1176"/>
                </a:xfrm>
                <a:prstGeom prst="rect">
                  <a:avLst/>
                </a:prstGeom>
                <a:solidFill>
                  <a:schemeClr val="accent4">
                    <a:lumMod val="60000"/>
                    <a:lumOff val="40000"/>
                  </a:schemeClr>
                </a:solidFill>
                <a:ln w="3175">
                  <a:noFill/>
                </a:ln>
                <a:effectLst>
                  <a:outerShdw blurRad="50800" dist="38100" dir="2700000" algn="tl" rotWithShape="0">
                    <a:schemeClr val="accent4">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62" name="Trapezoid 2"/>
                <p:cNvSpPr/>
                <p:nvPr>
                  <p:custDataLst>
                    <p:tags r:id="rId20"/>
                  </p:custDataLst>
                </p:nvPr>
              </p:nvSpPr>
              <p:spPr bwMode="auto">
                <a:xfrm rot="19191503">
                  <a:off x="2703" y="2429"/>
                  <a:ext cx="2091" cy="360"/>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1" fmla="*/ 0 w 1828800"/>
                    <a:gd name="connsiteY0-2" fmla="*/ 463642 h 463642"/>
                    <a:gd name="connsiteX1-3" fmla="*/ 402156 w 1828800"/>
                    <a:gd name="connsiteY1-4" fmla="*/ 0 h 463642"/>
                    <a:gd name="connsiteX2-5" fmla="*/ 1714500 w 1828800"/>
                    <a:gd name="connsiteY2-6" fmla="*/ 6442 h 463642"/>
                    <a:gd name="connsiteX3-7" fmla="*/ 1828800 w 1828800"/>
                    <a:gd name="connsiteY3-8" fmla="*/ 463642 h 463642"/>
                    <a:gd name="connsiteX4-9" fmla="*/ 0 w 1828800"/>
                    <a:gd name="connsiteY4-10" fmla="*/ 463642 h 463642"/>
                    <a:gd name="connsiteX0-11" fmla="*/ 0 w 2001385"/>
                    <a:gd name="connsiteY0-12" fmla="*/ 463642 h 463642"/>
                    <a:gd name="connsiteX1-13" fmla="*/ 402156 w 2001385"/>
                    <a:gd name="connsiteY1-14" fmla="*/ 0 h 463642"/>
                    <a:gd name="connsiteX2-15" fmla="*/ 1714500 w 2001385"/>
                    <a:gd name="connsiteY2-16" fmla="*/ 6442 h 463642"/>
                    <a:gd name="connsiteX3-17" fmla="*/ 2001385 w 2001385"/>
                    <a:gd name="connsiteY3-18" fmla="*/ 426441 h 463642"/>
                    <a:gd name="connsiteX4-19" fmla="*/ 0 w 2001385"/>
                    <a:gd name="connsiteY4-20" fmla="*/ 463642 h 463642"/>
                    <a:gd name="connsiteX0-21" fmla="*/ 0 w 2001385"/>
                    <a:gd name="connsiteY0-22" fmla="*/ 463642 h 463642"/>
                    <a:gd name="connsiteX1-23" fmla="*/ 402156 w 2001385"/>
                    <a:gd name="connsiteY1-24" fmla="*/ 0 h 463642"/>
                    <a:gd name="connsiteX2-25" fmla="*/ 1514076 w 2001385"/>
                    <a:gd name="connsiteY2-26" fmla="*/ 7706 h 463642"/>
                    <a:gd name="connsiteX3-27" fmla="*/ 2001385 w 2001385"/>
                    <a:gd name="connsiteY3-28" fmla="*/ 426441 h 463642"/>
                    <a:gd name="connsiteX4-29" fmla="*/ 0 w 2001385"/>
                    <a:gd name="connsiteY4-30" fmla="*/ 463642 h 4636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01385" h="463642">
                      <a:moveTo>
                        <a:pt x="0" y="463642"/>
                      </a:moveTo>
                      <a:lnTo>
                        <a:pt x="402156" y="0"/>
                      </a:lnTo>
                      <a:lnTo>
                        <a:pt x="1514076" y="7706"/>
                      </a:lnTo>
                      <a:lnTo>
                        <a:pt x="2001385" y="426441"/>
                      </a:lnTo>
                      <a:lnTo>
                        <a:pt x="0" y="463642"/>
                      </a:lnTo>
                      <a:close/>
                    </a:path>
                  </a:pathLst>
                </a:custGeom>
                <a:solidFill>
                  <a:schemeClr val="accent4">
                    <a:lumMod val="20000"/>
                    <a:lumOff val="80000"/>
                  </a:schemeClr>
                </a:solidFill>
                <a:ln w="3175">
                  <a:noFill/>
                </a:ln>
                <a:effectLst>
                  <a:outerShdw blurRad="1270000" dist="431800" dir="2700000" sx="25000" sy="25000" algn="tl" rotWithShape="0">
                    <a:prstClr val="black">
                      <a:alpha val="10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63" name="Right Triangle 51"/>
                <p:cNvSpPr/>
                <p:nvPr>
                  <p:custDataLst>
                    <p:tags r:id="rId21"/>
                  </p:custDataLst>
                </p:nvPr>
              </p:nvSpPr>
              <p:spPr bwMode="auto">
                <a:xfrm flipH="1">
                  <a:off x="3165" y="3154"/>
                  <a:ext cx="199" cy="176"/>
                </a:xfrm>
                <a:prstGeom prst="rtTriangl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64" name="Right Triangle 52"/>
                <p:cNvSpPr/>
                <p:nvPr>
                  <p:custDataLst>
                    <p:tags r:id="rId22"/>
                  </p:custDataLst>
                </p:nvPr>
              </p:nvSpPr>
              <p:spPr bwMode="auto">
                <a:xfrm flipH="1">
                  <a:off x="4428" y="2083"/>
                  <a:ext cx="199" cy="176"/>
                </a:xfrm>
                <a:prstGeom prst="rtTriangl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grpSp>
            <p:nvGrpSpPr>
              <p:cNvPr id="81" name="组合 80"/>
              <p:cNvGrpSpPr/>
              <p:nvPr/>
            </p:nvGrpSpPr>
            <p:grpSpPr>
              <a:xfrm>
                <a:off x="9618" y="2260"/>
                <a:ext cx="1189" cy="1096"/>
                <a:chOff x="9569" y="2260"/>
                <a:chExt cx="1189" cy="1096"/>
              </a:xfrm>
            </p:grpSpPr>
            <p:sp>
              <p:nvSpPr>
                <p:cNvPr id="79" name="文本框 78"/>
                <p:cNvSpPr txBox="1"/>
                <p:nvPr/>
              </p:nvSpPr>
              <p:spPr>
                <a:xfrm>
                  <a:off x="9569" y="2260"/>
                  <a:ext cx="1189" cy="483"/>
                </a:xfrm>
                <a:prstGeom prst="rect">
                  <a:avLst/>
                </a:prstGeom>
                <a:noFill/>
              </p:spPr>
              <p:txBody>
                <a:bodyPr wrap="square" rtlCol="0">
                  <a:spAutoFit/>
                </a:bodyPr>
                <a:lstStyle/>
                <a:p>
                  <a:r>
                    <a:rPr lang="zh-CN" altLang="en-US" sz="1400" b="1">
                      <a:solidFill>
                        <a:srgbClr val="0070C0"/>
                      </a:solidFill>
                      <a:ea typeface="宋体" panose="02010600030101010101" pitchFamily="2" charset="-122"/>
                    </a:rPr>
                    <a:t>调整为</a:t>
                  </a:r>
                  <a:endParaRPr lang="zh-CN" altLang="en-US" sz="1400" b="1">
                    <a:solidFill>
                      <a:srgbClr val="0070C0"/>
                    </a:solidFill>
                    <a:ea typeface="宋体" panose="02010600030101010101" pitchFamily="2" charset="-122"/>
                  </a:endParaRPr>
                </a:p>
              </p:txBody>
            </p:sp>
            <p:sp>
              <p:nvSpPr>
                <p:cNvPr id="80" name="燕尾形 79"/>
                <p:cNvSpPr/>
                <p:nvPr/>
              </p:nvSpPr>
              <p:spPr>
                <a:xfrm>
                  <a:off x="9905" y="2680"/>
                  <a:ext cx="660" cy="676"/>
                </a:xfrm>
                <a:prstGeom prst="chevr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2" name="文本框 81"/>
              <p:cNvSpPr txBox="1"/>
              <p:nvPr/>
            </p:nvSpPr>
            <p:spPr>
              <a:xfrm>
                <a:off x="4214" y="4660"/>
                <a:ext cx="4372" cy="580"/>
              </a:xfrm>
              <a:prstGeom prst="rect">
                <a:avLst/>
              </a:prstGeom>
              <a:noFill/>
            </p:spPr>
            <p:txBody>
              <a:bodyPr wrap="square" rtlCol="0">
                <a:spAutoFit/>
              </a:bodyPr>
              <a:lstStyle/>
              <a:p>
                <a:r>
                  <a:rPr lang="zh-CN" altLang="en-US" b="1"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rPr>
                  <a:t>公需课</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由不少于</a:t>
                </a:r>
                <a:r>
                  <a:rPr lang="zh-CN" altLang="en-US" b="1" spc="150">
                    <a:solidFill>
                      <a:srgbClr val="FF0000">
                        <a:alpha val="80000"/>
                      </a:srgbClr>
                    </a:solidFill>
                    <a:uFillTx/>
                    <a:latin typeface="宋体" panose="02010600030101010101" pitchFamily="2" charset="-122"/>
                    <a:ea typeface="宋体" panose="02010600030101010101" pitchFamily="2" charset="-122"/>
                    <a:cs typeface="宋体" panose="02010600030101010101" pitchFamily="2" charset="-122"/>
                  </a:rPr>
                  <a:t>18</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学时</a:t>
                </a:r>
                <a:endPar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endParaRPr>
              </a:p>
            </p:txBody>
          </p:sp>
          <p:sp>
            <p:nvSpPr>
              <p:cNvPr id="83" name="文本框 82"/>
              <p:cNvSpPr txBox="1"/>
              <p:nvPr/>
            </p:nvSpPr>
            <p:spPr>
              <a:xfrm>
                <a:off x="13019" y="4660"/>
                <a:ext cx="2834" cy="580"/>
              </a:xfrm>
              <a:prstGeom prst="rect">
                <a:avLst/>
              </a:prstGeom>
              <a:noFill/>
            </p:spPr>
            <p:txBody>
              <a:bodyPr wrap="square" rtlCol="0">
                <a:spAutoFit/>
              </a:bodyPr>
              <a:lstStyle/>
              <a:p>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不少于</a:t>
                </a:r>
                <a:r>
                  <a:rPr lang="zh-CN" altLang="en-US" b="1" spc="150">
                    <a:solidFill>
                      <a:srgbClr val="FF0000">
                        <a:alpha val="80000"/>
                      </a:srgbClr>
                    </a:solidFill>
                    <a:uFillTx/>
                    <a:latin typeface="宋体" panose="02010600030101010101" pitchFamily="2" charset="-122"/>
                    <a:ea typeface="宋体" panose="02010600030101010101" pitchFamily="2" charset="-122"/>
                    <a:cs typeface="宋体" panose="02010600030101010101" pitchFamily="2" charset="-122"/>
                  </a:rPr>
                  <a:t>30</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学时</a:t>
                </a:r>
                <a:endParaRPr lang="zh-CN" altLang="en-US"/>
              </a:p>
            </p:txBody>
          </p:sp>
          <p:grpSp>
            <p:nvGrpSpPr>
              <p:cNvPr id="85" name="组合 84"/>
              <p:cNvGrpSpPr/>
              <p:nvPr/>
            </p:nvGrpSpPr>
            <p:grpSpPr>
              <a:xfrm>
                <a:off x="9567" y="4307"/>
                <a:ext cx="1189" cy="1096"/>
                <a:chOff x="9569" y="2260"/>
                <a:chExt cx="1189" cy="1096"/>
              </a:xfrm>
            </p:grpSpPr>
            <p:sp>
              <p:nvSpPr>
                <p:cNvPr id="86" name="文本框 85"/>
                <p:cNvSpPr txBox="1"/>
                <p:nvPr/>
              </p:nvSpPr>
              <p:spPr>
                <a:xfrm>
                  <a:off x="9569" y="2260"/>
                  <a:ext cx="1189" cy="483"/>
                </a:xfrm>
                <a:prstGeom prst="rect">
                  <a:avLst/>
                </a:prstGeom>
                <a:noFill/>
              </p:spPr>
              <p:txBody>
                <a:bodyPr wrap="square" rtlCol="0">
                  <a:spAutoFit/>
                </a:bodyPr>
                <a:lstStyle/>
                <a:p>
                  <a:r>
                    <a:rPr lang="zh-CN" altLang="en-US" sz="1400" b="1">
                      <a:solidFill>
                        <a:srgbClr val="0070C0"/>
                      </a:solidFill>
                      <a:ea typeface="宋体" panose="02010600030101010101" pitchFamily="2" charset="-122"/>
                    </a:rPr>
                    <a:t>调整为</a:t>
                  </a:r>
                  <a:endParaRPr lang="zh-CN" altLang="en-US" sz="1400" b="1">
                    <a:solidFill>
                      <a:srgbClr val="0070C0"/>
                    </a:solidFill>
                    <a:ea typeface="宋体" panose="02010600030101010101" pitchFamily="2" charset="-122"/>
                  </a:endParaRPr>
                </a:p>
              </p:txBody>
            </p:sp>
            <p:sp>
              <p:nvSpPr>
                <p:cNvPr id="87" name="燕尾形 86"/>
                <p:cNvSpPr/>
                <p:nvPr/>
              </p:nvSpPr>
              <p:spPr>
                <a:xfrm>
                  <a:off x="9905" y="2680"/>
                  <a:ext cx="660" cy="676"/>
                </a:xfrm>
                <a:prstGeom prst="chevr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5" name="组合 94"/>
              <p:cNvGrpSpPr/>
              <p:nvPr/>
            </p:nvGrpSpPr>
            <p:grpSpPr>
              <a:xfrm>
                <a:off x="3565" y="6479"/>
                <a:ext cx="5707" cy="1176"/>
                <a:chOff x="3565" y="6479"/>
                <a:chExt cx="5707" cy="1176"/>
              </a:xfrm>
            </p:grpSpPr>
            <p:sp>
              <p:nvSpPr>
                <p:cNvPr id="72" name="Rectangle 33"/>
                <p:cNvSpPr/>
                <p:nvPr>
                  <p:custDataLst>
                    <p:tags r:id="rId23"/>
                  </p:custDataLst>
                </p:nvPr>
              </p:nvSpPr>
              <p:spPr bwMode="auto">
                <a:xfrm>
                  <a:off x="5087" y="6479"/>
                  <a:ext cx="4184" cy="1176"/>
                </a:xfrm>
                <a:prstGeom prst="rect">
                  <a:avLst/>
                </a:prstGeom>
                <a:solidFill>
                  <a:schemeClr val="accent4">
                    <a:lumMod val="60000"/>
                    <a:lumOff val="40000"/>
                  </a:schemeClr>
                </a:solidFill>
                <a:ln w="3175">
                  <a:noFill/>
                </a:ln>
                <a:effectLst>
                  <a:outerShdw blurRad="50800" dist="38100" dir="2700000" algn="tl" rotWithShape="0">
                    <a:schemeClr val="accent4">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92" name="Rectangle 33"/>
                <p:cNvSpPr/>
                <p:nvPr>
                  <p:custDataLst>
                    <p:tags r:id="rId24"/>
                  </p:custDataLst>
                </p:nvPr>
              </p:nvSpPr>
              <p:spPr bwMode="auto">
                <a:xfrm>
                  <a:off x="3565" y="6479"/>
                  <a:ext cx="1062" cy="1176"/>
                </a:xfrm>
                <a:prstGeom prst="rect">
                  <a:avLst/>
                </a:prstGeom>
                <a:solidFill>
                  <a:schemeClr val="accent4">
                    <a:lumMod val="60000"/>
                    <a:lumOff val="40000"/>
                  </a:schemeClr>
                </a:solidFill>
                <a:ln w="3175">
                  <a:noFill/>
                </a:ln>
                <a:effectLst>
                  <a:outerShdw blurRad="50800" dist="38100" dir="2700000" algn="tl" rotWithShape="0">
                    <a:schemeClr val="accent4">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sp>
              <p:nvSpPr>
                <p:cNvPr id="93" name="文本框 92"/>
                <p:cNvSpPr txBox="1"/>
                <p:nvPr/>
              </p:nvSpPr>
              <p:spPr>
                <a:xfrm>
                  <a:off x="3565" y="6777"/>
                  <a:ext cx="1108" cy="628"/>
                </a:xfrm>
                <a:prstGeom prst="rect">
                  <a:avLst/>
                </a:prstGeom>
                <a:noFill/>
              </p:spPr>
              <p:txBody>
                <a:bodyPr wrap="square" rtlCol="0">
                  <a:spAutoFit/>
                </a:bodyPr>
                <a:lstStyle/>
                <a:p>
                  <a:r>
                    <a:rPr lang="zh-CN" altLang="en-US" sz="2000" b="1">
                      <a:solidFill>
                        <a:srgbClr val="0070C0"/>
                      </a:solidFill>
                      <a:ea typeface="宋体" panose="02010600030101010101" pitchFamily="2" charset="-122"/>
                    </a:rPr>
                    <a:t>增加</a:t>
                  </a:r>
                  <a:endParaRPr lang="zh-CN" altLang="en-US" sz="2000" b="1">
                    <a:solidFill>
                      <a:srgbClr val="0070C0"/>
                    </a:solidFill>
                    <a:ea typeface="宋体" panose="02010600030101010101" pitchFamily="2" charset="-122"/>
                  </a:endParaRPr>
                </a:p>
              </p:txBody>
            </p:sp>
            <p:sp>
              <p:nvSpPr>
                <p:cNvPr id="94" name="文本框 93"/>
                <p:cNvSpPr txBox="1"/>
                <p:nvPr/>
              </p:nvSpPr>
              <p:spPr>
                <a:xfrm>
                  <a:off x="5089" y="6622"/>
                  <a:ext cx="4183" cy="1016"/>
                </a:xfrm>
                <a:prstGeom prst="rect">
                  <a:avLst/>
                </a:prstGeom>
                <a:noFill/>
              </p:spPr>
              <p:txBody>
                <a:bodyPr wrap="square" rtlCol="0">
                  <a:spAutoFit/>
                </a:bodyPr>
                <a:lstStyle/>
                <a:p>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个人</a:t>
                  </a:r>
                  <a:r>
                    <a:rPr lang="zh-CN" altLang="en-US" b="1" spc="150">
                      <a:solidFill>
                        <a:srgbClr val="0F4FA7">
                          <a:alpha val="80000"/>
                        </a:srgbClr>
                      </a:solidFill>
                      <a:uFillTx/>
                      <a:latin typeface="宋体" panose="02010600030101010101" pitchFamily="2" charset="-122"/>
                      <a:ea typeface="宋体" panose="02010600030101010101" pitchFamily="2" charset="-122"/>
                      <a:cs typeface="宋体" panose="02010600030101010101" pitchFamily="2" charset="-122"/>
                    </a:rPr>
                    <a:t>选修课</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不少于</a:t>
                  </a:r>
                  <a:r>
                    <a:rPr lang="zh-CN" altLang="en-US" b="1" spc="150">
                      <a:solidFill>
                        <a:schemeClr val="tx1">
                          <a:lumMod val="95000"/>
                          <a:lumOff val="5000"/>
                          <a:alpha val="80000"/>
                        </a:schemeClr>
                      </a:solidFill>
                      <a:uFillTx/>
                      <a:latin typeface="宋体" panose="02010600030101010101" pitchFamily="2" charset="-122"/>
                      <a:ea typeface="宋体" panose="02010600030101010101" pitchFamily="2" charset="-122"/>
                      <a:cs typeface="宋体" panose="02010600030101010101" pitchFamily="2" charset="-122"/>
                    </a:rPr>
                    <a:t>18</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rPr>
                    <a:t>学时的要求</a:t>
                  </a:r>
                  <a:endPar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endParaRPr>
                </a:p>
              </p:txBody>
            </p:sp>
          </p:grpSp>
          <p:grpSp>
            <p:nvGrpSpPr>
              <p:cNvPr id="118" name="组合 117"/>
              <p:cNvGrpSpPr/>
              <p:nvPr/>
            </p:nvGrpSpPr>
            <p:grpSpPr>
              <a:xfrm>
                <a:off x="11384" y="6479"/>
                <a:ext cx="5818" cy="1204"/>
                <a:chOff x="11384" y="6526"/>
                <a:chExt cx="5818" cy="1204"/>
              </a:xfrm>
            </p:grpSpPr>
            <p:sp>
              <p:nvSpPr>
                <p:cNvPr id="117" name="Rectangle 55"/>
                <p:cNvSpPr/>
                <p:nvPr>
                  <p:custDataLst>
                    <p:tags r:id="rId25"/>
                  </p:custDataLst>
                </p:nvPr>
              </p:nvSpPr>
              <p:spPr bwMode="auto">
                <a:xfrm>
                  <a:off x="11384" y="6526"/>
                  <a:ext cx="1108" cy="1201"/>
                </a:xfrm>
                <a:prstGeom prst="rect">
                  <a:avLst/>
                </a:prstGeom>
                <a:solidFill>
                  <a:schemeClr val="accent2">
                    <a:lumMod val="60000"/>
                    <a:lumOff val="40000"/>
                  </a:schemeClr>
                </a:solidFill>
                <a:ln w="3175">
                  <a:noFill/>
                </a:ln>
                <a:effectLst>
                  <a:outerShdw blurRad="50800" dist="38100" dir="2700000" algn="tl" rotWithShape="0">
                    <a:schemeClr val="accent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350">
                    <a:cs typeface="思源黑体 CN Regular" panose="020B0500000000000000" charset="-122"/>
                  </a:endParaRPr>
                </a:p>
              </p:txBody>
            </p:sp>
            <p:grpSp>
              <p:nvGrpSpPr>
                <p:cNvPr id="96" name="组合 95"/>
                <p:cNvGrpSpPr/>
                <p:nvPr/>
              </p:nvGrpSpPr>
              <p:grpSpPr>
                <a:xfrm>
                  <a:off x="11384" y="6714"/>
                  <a:ext cx="5818" cy="1016"/>
                  <a:chOff x="3996" y="6708"/>
                  <a:chExt cx="5818" cy="1016"/>
                </a:xfrm>
              </p:grpSpPr>
              <p:sp>
                <p:nvSpPr>
                  <p:cNvPr id="107" name="文本框 106"/>
                  <p:cNvSpPr txBox="1"/>
                  <p:nvPr/>
                </p:nvSpPr>
                <p:spPr>
                  <a:xfrm>
                    <a:off x="3996" y="6815"/>
                    <a:ext cx="1108" cy="628"/>
                  </a:xfrm>
                  <a:prstGeom prst="rect">
                    <a:avLst/>
                  </a:prstGeom>
                  <a:noFill/>
                </p:spPr>
                <p:txBody>
                  <a:bodyPr wrap="square" rtlCol="0">
                    <a:spAutoFit/>
                  </a:bodyPr>
                  <a:lstStyle/>
                  <a:p>
                    <a:r>
                      <a:rPr lang="zh-CN" altLang="en-US" sz="2000" b="1">
                        <a:solidFill>
                          <a:srgbClr val="F21453"/>
                        </a:solidFill>
                        <a:ea typeface="宋体" panose="02010600030101010101" pitchFamily="2" charset="-122"/>
                      </a:rPr>
                      <a:t>保留</a:t>
                    </a:r>
                    <a:endParaRPr lang="zh-CN" altLang="en-US" sz="2000" b="1">
                      <a:solidFill>
                        <a:srgbClr val="F21453"/>
                      </a:solidFill>
                      <a:ea typeface="宋体" panose="02010600030101010101" pitchFamily="2" charset="-122"/>
                    </a:endParaRPr>
                  </a:p>
                </p:txBody>
              </p:sp>
              <p:sp>
                <p:nvSpPr>
                  <p:cNvPr id="112" name="文本框 111"/>
                  <p:cNvSpPr txBox="1"/>
                  <p:nvPr/>
                </p:nvSpPr>
                <p:spPr>
                  <a:xfrm>
                    <a:off x="5631" y="6708"/>
                    <a:ext cx="4183" cy="1016"/>
                  </a:xfrm>
                  <a:prstGeom prst="rect">
                    <a:avLst/>
                  </a:prstGeom>
                  <a:noFill/>
                  <a:extLst>
                    <a:ext uri="{909E8E84-426E-40DD-AFC4-6F175D3DCCD1}">
                      <a14:hiddenFill xmlns:a14="http://schemas.microsoft.com/office/drawing/2010/main">
                        <a:solidFill>
                          <a:srgbClr val="FBBFD0"/>
                        </a:solidFill>
                      </a14:hiddenFill>
                    </a:ext>
                  </a:extLst>
                </p:spPr>
                <p:txBody>
                  <a:bodyPr wrap="square" rtlCol="0">
                    <a:spAutoFit/>
                  </a:bodyPr>
                  <a:lstStyle/>
                  <a:p>
                    <a:r>
                      <a:rPr lang="zh-CN" altLang="en-US" b="1" spc="150">
                        <a:solidFill>
                          <a:srgbClr val="F21453">
                            <a:alpha val="80000"/>
                          </a:srgbClr>
                        </a:solidFill>
                        <a:uFillTx/>
                        <a:latin typeface="宋体" panose="02010600030101010101" pitchFamily="2" charset="-122"/>
                        <a:ea typeface="宋体" panose="02010600030101010101" pitchFamily="2" charset="-122"/>
                        <a:cs typeface="宋体" panose="02010600030101010101" pitchFamily="2" charset="-122"/>
                        <a:sym typeface="+mn-ea"/>
                      </a:rPr>
                      <a:t>专业课</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不少于</a:t>
                    </a:r>
                    <a:r>
                      <a:rPr lang="zh-CN" altLang="en-US" b="1" spc="150">
                        <a:solidFill>
                          <a:srgbClr val="FF0000">
                            <a:alpha val="80000"/>
                          </a:srgbClr>
                        </a:solidFill>
                        <a:uFillTx/>
                        <a:latin typeface="宋体" panose="02010600030101010101" pitchFamily="2" charset="-122"/>
                        <a:ea typeface="宋体" panose="02010600030101010101" pitchFamily="2" charset="-122"/>
                        <a:cs typeface="宋体" panose="02010600030101010101" pitchFamily="2" charset="-122"/>
                        <a:sym typeface="+mn-ea"/>
                      </a:rPr>
                      <a:t>42</a:t>
                    </a:r>
                    <a:r>
                      <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sym typeface="+mn-ea"/>
                      </a:rPr>
                      <a:t>学时的要求</a:t>
                    </a:r>
                    <a:endParaRPr lang="zh-CN" altLang="en-US" spc="150">
                      <a:solidFill>
                        <a:schemeClr val="tx1">
                          <a:lumMod val="85000"/>
                          <a:lumOff val="15000"/>
                          <a:alpha val="80000"/>
                        </a:schemeClr>
                      </a:solidFill>
                      <a:uFillTx/>
                      <a:latin typeface="宋体" panose="02010600030101010101" pitchFamily="2" charset="-122"/>
                      <a:ea typeface="宋体" panose="02010600030101010101" pitchFamily="2" charset="-122"/>
                      <a:cs typeface="宋体" panose="02010600030101010101" pitchFamily="2" charset="-122"/>
                    </a:endParaRPr>
                  </a:p>
                </p:txBody>
              </p:sp>
            </p:grpSp>
          </p:grpSp>
        </p:grpSp>
        <p:sp>
          <p:nvSpPr>
            <p:cNvPr id="121" name="文本框 120"/>
            <p:cNvSpPr txBox="1"/>
            <p:nvPr/>
          </p:nvSpPr>
          <p:spPr>
            <a:xfrm>
              <a:off x="1731" y="1582"/>
              <a:ext cx="16084" cy="1998"/>
            </a:xfrm>
            <a:prstGeom prst="rect">
              <a:avLst/>
            </a:prstGeom>
            <a:noFill/>
          </p:spPr>
          <p:txBody>
            <a:bodyPr wrap="square" rtlCol="0">
              <a:noAutofit/>
            </a:bodyPr>
            <a:lstStyle/>
            <a:p>
              <a:pPr indent="0" fontAlgn="auto">
                <a:lnSpc>
                  <a:spcPts val="2000"/>
                </a:lnSpc>
              </a:pPr>
              <a:r>
                <a:rPr lang="zh-CN" altLang="en-US" b="1" dirty="0">
                  <a:latin typeface="宋体" panose="02010600030101010101" pitchFamily="2" charset="-122"/>
                  <a:ea typeface="宋体" panose="02010600030101010101" pitchFamily="2" charset="-122"/>
                  <a:cs typeface="宋体" panose="02010600030101010101" pitchFamily="2" charset="-122"/>
                </a:rPr>
                <a:t>（一）根据最新政策修改各类型学时要求</a:t>
              </a:r>
              <a:endParaRPr lang="zh-CN" altLang="en-US" b="1" dirty="0">
                <a:latin typeface="宋体" panose="02010600030101010101" pitchFamily="2" charset="-122"/>
                <a:ea typeface="宋体" panose="02010600030101010101" pitchFamily="2" charset="-122"/>
                <a:cs typeface="宋体" panose="02010600030101010101" pitchFamily="2" charset="-122"/>
              </a:endParaRPr>
            </a:p>
            <a:p>
              <a:pPr indent="0" fontAlgn="auto">
                <a:lnSpc>
                  <a:spcPts val="2500"/>
                </a:lnSpc>
              </a:pPr>
              <a:endParaRPr lang="zh-CN" altLang="en-US" dirty="0">
                <a:latin typeface="宋体" panose="02010600030101010101" pitchFamily="2" charset="-122"/>
                <a:ea typeface="宋体" panose="02010600030101010101" pitchFamily="2" charset="-122"/>
                <a:cs typeface="宋体" panose="02010600030101010101" pitchFamily="2" charset="-122"/>
              </a:endParaRPr>
            </a:p>
            <a:p>
              <a:pPr indent="0" fontAlgn="auto">
                <a:lnSpc>
                  <a:spcPts val="2800"/>
                </a:lnSpc>
              </a:pPr>
              <a:r>
                <a:rPr lang="zh-CN" altLang="en-US" dirty="0">
                  <a:latin typeface="宋体" panose="02010600030101010101" pitchFamily="2" charset="-122"/>
                  <a:ea typeface="宋体" panose="02010600030101010101" pitchFamily="2" charset="-122"/>
                  <a:cs typeface="宋体" panose="02010600030101010101" pitchFamily="2" charset="-122"/>
                </a:rPr>
                <a:t>根据《广东省人力资源和社会保障厅关于做好2021年我省专业技术人员继续教育工作的通知》</a:t>
              </a:r>
              <a:r>
                <a:rPr lang="zh-CN" altLang="en-US" dirty="0" smtClean="0">
                  <a:latin typeface="宋体" panose="02010600030101010101" pitchFamily="2" charset="-122"/>
                  <a:ea typeface="宋体" panose="02010600030101010101" pitchFamily="2" charset="-122"/>
                  <a:cs typeface="宋体" panose="02010600030101010101" pitchFamily="2" charset="-122"/>
                </a:rPr>
                <a:t>要求，</a:t>
              </a:r>
              <a:r>
                <a:rPr lang="zh-CN" altLang="en-US" dirty="0">
                  <a:latin typeface="宋体" panose="02010600030101010101" pitchFamily="2" charset="-122"/>
                  <a:ea typeface="宋体" panose="02010600030101010101" pitchFamily="2" charset="-122"/>
                  <a:cs typeface="宋体" panose="02010600030101010101" pitchFamily="2" charset="-122"/>
                </a:rPr>
                <a:t>从2021年起</a:t>
              </a:r>
              <a:endParaRPr lang="zh-CN" altLang="en-US" dirty="0">
                <a:latin typeface="宋体" panose="02010600030101010101" pitchFamily="2" charset="-122"/>
                <a:ea typeface="宋体" panose="02010600030101010101" pitchFamily="2" charset="-122"/>
                <a:cs typeface="宋体" panose="02010600030101010101" pitchFamily="2" charset="-122"/>
              </a:endParaRPr>
            </a:p>
          </p:txBody>
        </p:sp>
      </p:grpSp>
    </p:spTree>
    <p:custDataLst>
      <p:tags r:id="rId26"/>
    </p:custDataLst>
  </p:cSld>
  <p:clrMapOvr>
    <a:masterClrMapping/>
  </p:clrMapOvr>
  <mc:AlternateContent xmlns:mc="http://schemas.openxmlformats.org/markup-compatibility/2006">
    <mc:Choice xmlns:p14="http://schemas.microsoft.com/office/powerpoint/2010/main" Requires="p14">
      <p:transition p14:dur="700" advClick="0" advTm="5000"/>
    </mc:Choice>
    <mc:Fallback>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028700" y="676275"/>
            <a:ext cx="10913745" cy="6181725"/>
            <a:chOff x="1808" y="1018"/>
            <a:chExt cx="17187" cy="9735"/>
          </a:xfrm>
        </p:grpSpPr>
        <p:grpSp>
          <p:nvGrpSpPr>
            <p:cNvPr id="2" name="组合 1"/>
            <p:cNvGrpSpPr/>
            <p:nvPr/>
          </p:nvGrpSpPr>
          <p:grpSpPr>
            <a:xfrm>
              <a:off x="1808" y="1018"/>
              <a:ext cx="15677" cy="8275"/>
              <a:chOff x="1808" y="1018"/>
              <a:chExt cx="15677" cy="8275"/>
            </a:xfrm>
          </p:grpSpPr>
          <p:grpSp>
            <p:nvGrpSpPr>
              <p:cNvPr id="14" name="组合 13"/>
              <p:cNvGrpSpPr/>
              <p:nvPr/>
            </p:nvGrpSpPr>
            <p:grpSpPr>
              <a:xfrm>
                <a:off x="1808" y="1873"/>
                <a:ext cx="15662" cy="1481"/>
                <a:chOff x="1808" y="1873"/>
                <a:chExt cx="15662" cy="1481"/>
              </a:xfrm>
            </p:grpSpPr>
            <p:sp>
              <p:nvSpPr>
                <p:cNvPr id="3" name="圆角矩形 2"/>
                <p:cNvSpPr/>
                <p:nvPr/>
              </p:nvSpPr>
              <p:spPr>
                <a:xfrm>
                  <a:off x="1808" y="1873"/>
                  <a:ext cx="15662" cy="1451"/>
                </a:xfrm>
                <a:prstGeom prst="roundRect">
                  <a:avLst/>
                </a:prstGeom>
                <a:solidFill>
                  <a:srgbClr val="BBE2F6"/>
                </a:solidFill>
                <a:ln>
                  <a:solidFill>
                    <a:srgbClr val="E0F2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00" name="文本框 99"/>
                <p:cNvSpPr txBox="1"/>
                <p:nvPr/>
              </p:nvSpPr>
              <p:spPr>
                <a:xfrm>
                  <a:off x="2108" y="1902"/>
                  <a:ext cx="15216" cy="1452"/>
                </a:xfrm>
                <a:prstGeom prst="rect">
                  <a:avLst/>
                </a:prstGeom>
                <a:noFill/>
                <a:ln w="9525">
                  <a:noFill/>
                </a:ln>
              </p:spPr>
              <p:txBody>
                <a:bodyPr wrap="square">
                  <a:spAutoFit/>
                </a:bodyPr>
                <a:lstStyle/>
                <a:p>
                  <a:pPr indent="0" algn="l" fontAlgn="auto">
                    <a:lnSpc>
                      <a:spcPct val="100000"/>
                    </a:lnSpc>
                    <a:buClrTx/>
                    <a:buSzTx/>
                    <a:buFontTx/>
                  </a:pPr>
                  <a:r>
                    <a:rPr lang="en-US" altLang="zh-CN" b="0">
                      <a:latin typeface="宋体" panose="02010600030101010101" pitchFamily="2" charset="-122"/>
                      <a:ea typeface="宋体" panose="02010600030101010101" pitchFamily="2" charset="-122"/>
                      <a:cs typeface="宋体" panose="02010600030101010101" pitchFamily="2" charset="-122"/>
                    </a:rPr>
                    <a:t>   </a:t>
                  </a:r>
                  <a:r>
                    <a:rPr lang="zh-CN" altLang="en-US" b="0">
                      <a:latin typeface="宋体" panose="02010600030101010101" pitchFamily="2" charset="-122"/>
                      <a:ea typeface="宋体" panose="02010600030101010101" pitchFamily="2" charset="-122"/>
                      <a:cs typeface="宋体" panose="02010600030101010101" pitchFamily="2" charset="-122"/>
                    </a:rPr>
                    <a:t>根据《广州市“十四五”中小学教师培训体系建设实施意见》关于“1+6+11+N”教师发展支持体系的要求和职责分工，进一步明确市、区教育行政部门和教师发展中心、学校的责任，分类别、分阶段、分层次落实“三类四阶段”教师培训任务。</a:t>
                  </a:r>
                  <a:endParaRPr lang="zh-CN" altLang="en-US" b="0">
                    <a:latin typeface="宋体" panose="02010600030101010101" pitchFamily="2" charset="-122"/>
                    <a:ea typeface="宋体" panose="02010600030101010101" pitchFamily="2" charset="-122"/>
                    <a:cs typeface="宋体" panose="02010600030101010101" pitchFamily="2" charset="-122"/>
                  </a:endParaRPr>
                </a:p>
              </p:txBody>
            </p:sp>
          </p:grpSp>
          <p:sp>
            <p:nvSpPr>
              <p:cNvPr id="121" name="文本框 120"/>
              <p:cNvSpPr txBox="1"/>
              <p:nvPr>
                <p:custDataLst>
                  <p:tags r:id="rId1"/>
                </p:custDataLst>
              </p:nvPr>
            </p:nvSpPr>
            <p:spPr>
              <a:xfrm>
                <a:off x="1808" y="1018"/>
                <a:ext cx="9480" cy="547"/>
              </a:xfrm>
              <a:prstGeom prst="rect">
                <a:avLst/>
              </a:prstGeom>
              <a:noFill/>
            </p:spPr>
            <p:txBody>
              <a:bodyPr wrap="square" rtlCol="0">
                <a:spAutoFit/>
              </a:bodyPr>
              <a:lstStyle/>
              <a:p>
                <a:pPr algn="l" fontAlgn="auto">
                  <a:lnSpc>
                    <a:spcPts val="2000"/>
                  </a:lnSpc>
                  <a:buClrTx/>
                  <a:buSzTx/>
                  <a:buFontTx/>
                </a:pPr>
                <a:r>
                  <a:rPr lang="zh-CN" altLang="en-US" b="1">
                    <a:latin typeface="宋体" panose="02010600030101010101" pitchFamily="2" charset="-122"/>
                    <a:ea typeface="宋体" panose="02010600030101010101" pitchFamily="2" charset="-122"/>
                    <a:cs typeface="宋体" panose="02010600030101010101" pitchFamily="2" charset="-122"/>
                    <a:sym typeface="+mn-ea"/>
                  </a:rPr>
                  <a:t>（二）进一步明确了市、区、校三级培训的职责和任务</a:t>
                </a:r>
                <a:endParaRPr lang="zh-CN" altLang="en-US" b="1">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custDataLst>
                  <p:tags r:id="rId2"/>
                </p:custDataLst>
              </p:nvPr>
            </p:nvSpPr>
            <p:spPr>
              <a:xfrm>
                <a:off x="1808" y="3815"/>
                <a:ext cx="9480" cy="487"/>
              </a:xfrm>
              <a:prstGeom prst="rect">
                <a:avLst/>
              </a:prstGeom>
              <a:noFill/>
            </p:spPr>
            <p:txBody>
              <a:bodyPr wrap="square" rtlCol="0">
                <a:spAutoFit/>
              </a:bodyPr>
              <a:lstStyle/>
              <a:p>
                <a:pPr algn="l" fontAlgn="auto">
                  <a:lnSpc>
                    <a:spcPts val="2000"/>
                  </a:lnSpc>
                  <a:buClrTx/>
                  <a:buSzTx/>
                  <a:buFontTx/>
                </a:pPr>
                <a:r>
                  <a:rPr lang="zh-CN" altLang="en-US" b="1">
                    <a:latin typeface="宋体" panose="02010600030101010101" pitchFamily="2" charset="-122"/>
                    <a:ea typeface="宋体" panose="02010600030101010101" pitchFamily="2" charset="-122"/>
                    <a:cs typeface="宋体" panose="02010600030101010101" pitchFamily="2" charset="-122"/>
                    <a:sym typeface="+mn-ea"/>
                  </a:rPr>
                  <a:t>（三）加强教师继续教育经费保障</a:t>
                </a:r>
                <a:endParaRPr lang="zh-CN" altLang="en-US" b="1">
                  <a:latin typeface="宋体" panose="02010600030101010101" pitchFamily="2" charset="-122"/>
                  <a:ea typeface="宋体" panose="02010600030101010101" pitchFamily="2" charset="-122"/>
                  <a:cs typeface="宋体" panose="02010600030101010101" pitchFamily="2" charset="-122"/>
                  <a:sym typeface="+mn-ea"/>
                </a:endParaRPr>
              </a:p>
            </p:txBody>
          </p:sp>
          <p:grpSp>
            <p:nvGrpSpPr>
              <p:cNvPr id="13" name="组合 12"/>
              <p:cNvGrpSpPr/>
              <p:nvPr/>
            </p:nvGrpSpPr>
            <p:grpSpPr>
              <a:xfrm>
                <a:off x="1808" y="4716"/>
                <a:ext cx="15662" cy="1499"/>
                <a:chOff x="1808" y="4257"/>
                <a:chExt cx="15662" cy="1499"/>
              </a:xfrm>
            </p:grpSpPr>
            <p:sp>
              <p:nvSpPr>
                <p:cNvPr id="5" name="圆角矩形 4"/>
                <p:cNvSpPr/>
                <p:nvPr/>
              </p:nvSpPr>
              <p:spPr>
                <a:xfrm>
                  <a:off x="1808" y="4257"/>
                  <a:ext cx="15662" cy="1451"/>
                </a:xfrm>
                <a:prstGeom prst="roundRect">
                  <a:avLst/>
                </a:prstGeom>
                <a:solidFill>
                  <a:srgbClr val="FBBFD0"/>
                </a:solidFill>
                <a:ln>
                  <a:solidFill>
                    <a:srgbClr val="E0F2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6" name="文本框 5"/>
                <p:cNvSpPr txBox="1"/>
                <p:nvPr/>
              </p:nvSpPr>
              <p:spPr>
                <a:xfrm>
                  <a:off x="1988" y="4304"/>
                  <a:ext cx="15216" cy="1452"/>
                </a:xfrm>
                <a:prstGeom prst="rect">
                  <a:avLst/>
                </a:prstGeom>
                <a:noFill/>
                <a:ln w="9525">
                  <a:noFill/>
                </a:ln>
              </p:spPr>
              <p:txBody>
                <a:bodyPr wrap="square">
                  <a:spAutoFit/>
                </a:bodyPr>
                <a:lstStyle/>
                <a:p>
                  <a:pPr indent="0" algn="l" fontAlgn="auto">
                    <a:lnSpc>
                      <a:spcPct val="100000"/>
                    </a:lnSpc>
                    <a:buClrTx/>
                    <a:buSzTx/>
                    <a:buFontTx/>
                  </a:pPr>
                  <a:r>
                    <a:rPr lang="en-US" altLang="zh-CN" b="0">
                      <a:latin typeface="宋体" panose="02010600030101010101" pitchFamily="2" charset="-122"/>
                      <a:ea typeface="宋体" panose="02010600030101010101" pitchFamily="2" charset="-122"/>
                      <a:cs typeface="宋体" panose="02010600030101010101" pitchFamily="2" charset="-122"/>
                    </a:rPr>
                    <a:t>   </a:t>
                  </a:r>
                  <a:r>
                    <a:rPr lang="zh-CN" altLang="en-US" b="0">
                      <a:latin typeface="宋体" panose="02010600030101010101" pitchFamily="2" charset="-122"/>
                      <a:ea typeface="宋体" panose="02010600030101010101" pitchFamily="2" charset="-122"/>
                      <a:cs typeface="宋体" panose="02010600030101010101" pitchFamily="2" charset="-122"/>
                    </a:rPr>
                    <a:t>根据《广东省中小学教师继续教育规定》（1999年9月8日 广东省人民政府令第53号）文件精神，进一步明确了继续教育经费保障的政策要求。各区财政每年在教育事业费中按不低于教师工资总额2%的比例安排教师继续教育经费。</a:t>
                  </a:r>
                  <a:endParaRPr lang="zh-CN" altLang="en-US" b="0">
                    <a:latin typeface="宋体" panose="02010600030101010101" pitchFamily="2" charset="-122"/>
                    <a:ea typeface="宋体" panose="02010600030101010101" pitchFamily="2" charset="-122"/>
                    <a:cs typeface="宋体" panose="02010600030101010101" pitchFamily="2" charset="-122"/>
                  </a:endParaRPr>
                </a:p>
              </p:txBody>
            </p:sp>
          </p:grpSp>
          <p:sp>
            <p:nvSpPr>
              <p:cNvPr id="9" name="文本框 8"/>
              <p:cNvSpPr txBox="1"/>
              <p:nvPr>
                <p:custDataLst>
                  <p:tags r:id="rId3"/>
                </p:custDataLst>
              </p:nvPr>
            </p:nvSpPr>
            <p:spPr>
              <a:xfrm>
                <a:off x="1808" y="6849"/>
                <a:ext cx="9480" cy="487"/>
              </a:xfrm>
              <a:prstGeom prst="rect">
                <a:avLst/>
              </a:prstGeom>
              <a:noFill/>
            </p:spPr>
            <p:txBody>
              <a:bodyPr wrap="square" rtlCol="0">
                <a:spAutoFit/>
              </a:bodyPr>
              <a:lstStyle/>
              <a:p>
                <a:pPr indent="0" fontAlgn="auto">
                  <a:lnSpc>
                    <a:spcPts val="1700"/>
                  </a:lnSpc>
                </a:pPr>
                <a:r>
                  <a:rPr lang="zh-CN" altLang="en-US" b="1">
                    <a:latin typeface="宋体" panose="02010600030101010101" pitchFamily="2" charset="-122"/>
                    <a:ea typeface="宋体" panose="02010600030101010101" pitchFamily="2" charset="-122"/>
                    <a:cs typeface="宋体" panose="02010600030101010101" pitchFamily="2" charset="-122"/>
                    <a:sym typeface="+mn-ea"/>
                  </a:rPr>
                  <a:t>（四）进一步完善教师继续教育内容和学时管理要求</a:t>
                </a:r>
                <a:endParaRPr lang="zh-CN" altLang="en-US" b="1">
                  <a:latin typeface="宋体" panose="02010600030101010101" pitchFamily="2" charset="-122"/>
                  <a:ea typeface="宋体" panose="02010600030101010101" pitchFamily="2" charset="-122"/>
                  <a:cs typeface="宋体" panose="02010600030101010101" pitchFamily="2" charset="-122"/>
                  <a:sym typeface="+mn-ea"/>
                </a:endParaRPr>
              </a:p>
            </p:txBody>
          </p:sp>
          <p:grpSp>
            <p:nvGrpSpPr>
              <p:cNvPr id="12" name="组合 11"/>
              <p:cNvGrpSpPr/>
              <p:nvPr/>
            </p:nvGrpSpPr>
            <p:grpSpPr>
              <a:xfrm>
                <a:off x="1823" y="7775"/>
                <a:ext cx="15662" cy="1518"/>
                <a:chOff x="1823" y="6825"/>
                <a:chExt cx="15662" cy="1518"/>
              </a:xfrm>
            </p:grpSpPr>
            <p:sp>
              <p:nvSpPr>
                <p:cNvPr id="10" name="圆角矩形 9"/>
                <p:cNvSpPr/>
                <p:nvPr/>
              </p:nvSpPr>
              <p:spPr>
                <a:xfrm>
                  <a:off x="1823" y="6825"/>
                  <a:ext cx="15662" cy="1518"/>
                </a:xfrm>
                <a:prstGeom prst="roundRect">
                  <a:avLst/>
                </a:prstGeom>
                <a:solidFill>
                  <a:srgbClr val="BBE2F6"/>
                </a:solidFill>
                <a:ln>
                  <a:solidFill>
                    <a:srgbClr val="E0F2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1" name="文本框 10"/>
                <p:cNvSpPr txBox="1"/>
                <p:nvPr/>
              </p:nvSpPr>
              <p:spPr>
                <a:xfrm>
                  <a:off x="1973" y="7035"/>
                  <a:ext cx="15350" cy="1016"/>
                </a:xfrm>
                <a:prstGeom prst="rect">
                  <a:avLst/>
                </a:prstGeom>
                <a:noFill/>
                <a:ln w="9525">
                  <a:noFill/>
                </a:ln>
              </p:spPr>
              <p:txBody>
                <a:bodyPr wrap="square">
                  <a:spAutoFit/>
                </a:bodyPr>
                <a:lstStyle/>
                <a:p>
                  <a:pPr indent="0" algn="l" fontAlgn="auto">
                    <a:lnSpc>
                      <a:spcPct val="100000"/>
                    </a:lnSpc>
                    <a:buClrTx/>
                    <a:buSzTx/>
                    <a:buFontTx/>
                  </a:pPr>
                  <a:r>
                    <a:rPr lang="en-US" altLang="zh-CN" b="0">
                      <a:latin typeface="宋体" panose="02010600030101010101" pitchFamily="2" charset="-122"/>
                      <a:ea typeface="宋体" panose="02010600030101010101" pitchFamily="2" charset="-122"/>
                      <a:cs typeface="宋体" panose="02010600030101010101" pitchFamily="2" charset="-122"/>
                    </a:rPr>
                    <a:t>   </a:t>
                  </a:r>
                  <a:r>
                    <a:rPr lang="zh-CN" altLang="en-US" b="0">
                      <a:latin typeface="宋体" panose="02010600030101010101" pitchFamily="2" charset="-122"/>
                      <a:ea typeface="宋体" panose="02010600030101010101" pitchFamily="2" charset="-122"/>
                      <a:cs typeface="宋体" panose="02010600030101010101" pitchFamily="2" charset="-122"/>
                    </a:rPr>
                    <a:t>按最新的继续教育政策、具体实践情况和各单位反馈意见，规范了学时验证平台的表述，明确了公需科目、专业科目、个人选修科目学时管理要求，进一步简化并完善相关流程。</a:t>
                  </a:r>
                  <a:endParaRPr lang="zh-CN" altLang="en-US" b="0">
                    <a:latin typeface="宋体" panose="02010600030101010101" pitchFamily="2" charset="-122"/>
                    <a:ea typeface="宋体" panose="02010600030101010101" pitchFamily="2" charset="-122"/>
                    <a:cs typeface="宋体" panose="02010600030101010101" pitchFamily="2" charset="-122"/>
                  </a:endParaRPr>
                </a:p>
              </p:txBody>
            </p:sp>
          </p:grpSp>
        </p:grpSp>
        <p:pic>
          <p:nvPicPr>
            <p:cNvPr id="184" name="图片 183"/>
            <p:cNvPicPr>
              <a:picLocks noChangeAspect="1"/>
            </p:cNvPicPr>
            <p:nvPr>
              <p:custDataLst>
                <p:tags r:id="rId4"/>
              </p:custDataLst>
            </p:nvPr>
          </p:nvPicPr>
          <p:blipFill>
            <a:blip r:embed="rId5"/>
            <a:stretch>
              <a:fillRect/>
            </a:stretch>
          </p:blipFill>
          <p:spPr>
            <a:xfrm>
              <a:off x="16241" y="8540"/>
              <a:ext cx="2754" cy="2213"/>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271270" y="977900"/>
            <a:ext cx="9836150" cy="4862195"/>
            <a:chOff x="2002" y="1540"/>
            <a:chExt cx="15490" cy="7657"/>
          </a:xfrm>
        </p:grpSpPr>
        <p:grpSp>
          <p:nvGrpSpPr>
            <p:cNvPr id="19" name="组合 18"/>
            <p:cNvGrpSpPr/>
            <p:nvPr/>
          </p:nvGrpSpPr>
          <p:grpSpPr>
            <a:xfrm>
              <a:off x="2840" y="1540"/>
              <a:ext cx="13810" cy="856"/>
              <a:chOff x="2814" y="1522"/>
              <a:chExt cx="13810" cy="856"/>
            </a:xfrm>
          </p:grpSpPr>
          <p:sp>
            <p:nvSpPr>
              <p:cNvPr id="16" name="圆角矩形 15"/>
              <p:cNvSpPr/>
              <p:nvPr/>
            </p:nvSpPr>
            <p:spPr>
              <a:xfrm>
                <a:off x="2814" y="1522"/>
                <a:ext cx="2739" cy="8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8350" y="1522"/>
                <a:ext cx="2739" cy="8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3886" y="1522"/>
                <a:ext cx="2739" cy="8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2002" y="1641"/>
              <a:ext cx="15491" cy="7557"/>
              <a:chOff x="1861" y="1759"/>
              <a:chExt cx="15491" cy="7557"/>
            </a:xfrm>
          </p:grpSpPr>
          <p:grpSp>
            <p:nvGrpSpPr>
              <p:cNvPr id="11" name="组合 10"/>
              <p:cNvGrpSpPr/>
              <p:nvPr/>
            </p:nvGrpSpPr>
            <p:grpSpPr>
              <a:xfrm>
                <a:off x="1861" y="2768"/>
                <a:ext cx="15491" cy="6548"/>
                <a:chOff x="3216" y="4103"/>
                <a:chExt cx="12752" cy="5152"/>
              </a:xfrm>
            </p:grpSpPr>
            <p:sp>
              <p:nvSpPr>
                <p:cNvPr id="9" name="矩形 8"/>
                <p:cNvSpPr/>
                <p:nvPr>
                  <p:custDataLst>
                    <p:tags r:id="rId1"/>
                  </p:custDataLst>
                </p:nvPr>
              </p:nvSpPr>
              <p:spPr>
                <a:xfrm>
                  <a:off x="3307" y="4157"/>
                  <a:ext cx="3402" cy="5098"/>
                </a:xfrm>
                <a:prstGeom prst="rect">
                  <a:avLst/>
                </a:prstGeom>
                <a:solidFill>
                  <a:srgbClr val="BBE2F6"/>
                </a:solidFill>
                <a:ln w="3175">
                  <a:noFill/>
                </a:ln>
              </p:spPr>
              <p:style>
                <a:lnRef idx="2">
                  <a:srgbClr val="E779A3">
                    <a:shade val="50000"/>
                  </a:srgbClr>
                </a:lnRef>
                <a:fillRef idx="1">
                  <a:srgbClr val="E779A3"/>
                </a:fillRef>
                <a:effectRef idx="0">
                  <a:srgbClr val="E779A3"/>
                </a:effectRef>
                <a:fontRef idx="minor">
                  <a:srgbClr val="FFFFFF"/>
                </a:fontRef>
              </p:style>
              <p:txBody>
                <a:bodyPr bIns="720000" rtlCol="0" anchor="ctr">
                  <a:normAutofit/>
                </a:bodyPr>
                <a:lstStyle/>
                <a:p>
                  <a:pPr algn="ctr">
                    <a:lnSpc>
                      <a:spcPct val="150000"/>
                    </a:lnSpc>
                  </a:pPr>
                  <a:endParaRPr lang="zh-CN" altLang="en-US" dirty="0">
                    <a:solidFill>
                      <a:srgbClr val="E779A3"/>
                    </a:solidFill>
                  </a:endParaRPr>
                </a:p>
              </p:txBody>
            </p:sp>
            <p:sp>
              <p:nvSpPr>
                <p:cNvPr id="5" name="任意多边形 4"/>
                <p:cNvSpPr/>
                <p:nvPr>
                  <p:custDataLst>
                    <p:tags r:id="rId2"/>
                  </p:custDataLst>
                </p:nvPr>
              </p:nvSpPr>
              <p:spPr>
                <a:xfrm>
                  <a:off x="3234" y="8054"/>
                  <a:ext cx="3242" cy="1201"/>
                </a:xfrm>
                <a:custGeom>
                  <a:avLst/>
                  <a:gdLst>
                    <a:gd name="connsiteX0" fmla="*/ 769543 w 2381982"/>
                    <a:gd name="connsiteY0" fmla="*/ 935 h 762934"/>
                    <a:gd name="connsiteX1" fmla="*/ 1455343 w 2381982"/>
                    <a:gd name="connsiteY1" fmla="*/ 635935 h 762934"/>
                    <a:gd name="connsiteX2" fmla="*/ 1997210 w 2381982"/>
                    <a:gd name="connsiteY2" fmla="*/ 263401 h 762934"/>
                    <a:gd name="connsiteX3" fmla="*/ 2374688 w 2381982"/>
                    <a:gd name="connsiteY3" fmla="*/ 723471 h 762934"/>
                    <a:gd name="connsiteX4" fmla="*/ 2381982 w 2381982"/>
                    <a:gd name="connsiteY4" fmla="*/ 762934 h 762934"/>
                    <a:gd name="connsiteX5" fmla="*/ 0 w 2381982"/>
                    <a:gd name="connsiteY5" fmla="*/ 762934 h 762934"/>
                    <a:gd name="connsiteX6" fmla="*/ 12910 w 2381982"/>
                    <a:gd name="connsiteY6" fmla="*/ 715145 h 762934"/>
                    <a:gd name="connsiteX7" fmla="*/ 769543 w 2381982"/>
                    <a:gd name="connsiteY7" fmla="*/ 935 h 7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982" h="762934">
                      <a:moveTo>
                        <a:pt x="769543" y="935"/>
                      </a:moveTo>
                      <a:cubicBezTo>
                        <a:pt x="1012254" y="-27287"/>
                        <a:pt x="1250732" y="592191"/>
                        <a:pt x="1455343" y="635935"/>
                      </a:cubicBezTo>
                      <a:cubicBezTo>
                        <a:pt x="1659954" y="679679"/>
                        <a:pt x="1841988" y="238001"/>
                        <a:pt x="1997210" y="263401"/>
                      </a:cubicBezTo>
                      <a:cubicBezTo>
                        <a:pt x="2133029" y="285626"/>
                        <a:pt x="2325029" y="555259"/>
                        <a:pt x="2374688" y="723471"/>
                      </a:cubicBezTo>
                      <a:lnTo>
                        <a:pt x="2381982" y="762934"/>
                      </a:lnTo>
                      <a:lnTo>
                        <a:pt x="0" y="762934"/>
                      </a:lnTo>
                      <a:lnTo>
                        <a:pt x="12910" y="715145"/>
                      </a:lnTo>
                      <a:cubicBezTo>
                        <a:pt x="101713" y="471673"/>
                        <a:pt x="557171" y="25629"/>
                        <a:pt x="769543" y="935"/>
                      </a:cubicBezTo>
                      <a:close/>
                    </a:path>
                  </a:pathLst>
                </a:custGeom>
                <a:solidFill>
                  <a:srgbClr val="E779A3">
                    <a:alpha val="2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8" name="任意多边形 7"/>
                <p:cNvSpPr/>
                <p:nvPr>
                  <p:custDataLst>
                    <p:tags r:id="rId3"/>
                  </p:custDataLst>
                </p:nvPr>
              </p:nvSpPr>
              <p:spPr>
                <a:xfrm flipH="1">
                  <a:off x="3256" y="8340"/>
                  <a:ext cx="3464" cy="915"/>
                </a:xfrm>
                <a:custGeom>
                  <a:avLst/>
                  <a:gdLst>
                    <a:gd name="connsiteX0" fmla="*/ 839785 w 2465380"/>
                    <a:gd name="connsiteY0" fmla="*/ 503 h 581194"/>
                    <a:gd name="connsiteX1" fmla="*/ 807788 w 2465380"/>
                    <a:gd name="connsiteY1" fmla="*/ 2021 h 581194"/>
                    <a:gd name="connsiteX2" fmla="*/ 16782 w 2465380"/>
                    <a:gd name="connsiteY2" fmla="*/ 559376 h 581194"/>
                    <a:gd name="connsiteX3" fmla="*/ 0 w 2465380"/>
                    <a:gd name="connsiteY3" fmla="*/ 581194 h 581194"/>
                    <a:gd name="connsiteX4" fmla="*/ 2465380 w 2465380"/>
                    <a:gd name="connsiteY4" fmla="*/ 581194 h 581194"/>
                    <a:gd name="connsiteX5" fmla="*/ 2459763 w 2465380"/>
                    <a:gd name="connsiteY5" fmla="*/ 567131 h 581194"/>
                    <a:gd name="connsiteX6" fmla="*/ 2124619 w 2465380"/>
                    <a:gd name="connsiteY6" fmla="*/ 64728 h 581194"/>
                    <a:gd name="connsiteX7" fmla="*/ 1498085 w 2465380"/>
                    <a:gd name="connsiteY7" fmla="*/ 361061 h 581194"/>
                    <a:gd name="connsiteX8" fmla="*/ 839785 w 2465380"/>
                    <a:gd name="connsiteY8" fmla="*/ 503 h 58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5380" h="581194">
                      <a:moveTo>
                        <a:pt x="839785" y="503"/>
                      </a:moveTo>
                      <a:cubicBezTo>
                        <a:pt x="828582" y="-483"/>
                        <a:pt x="817897" y="-41"/>
                        <a:pt x="807788" y="2021"/>
                      </a:cubicBezTo>
                      <a:cubicBezTo>
                        <a:pt x="596959" y="9043"/>
                        <a:pt x="212374" y="328128"/>
                        <a:pt x="16782" y="559376"/>
                      </a:cubicBezTo>
                      <a:lnTo>
                        <a:pt x="0" y="581194"/>
                      </a:lnTo>
                      <a:lnTo>
                        <a:pt x="2465380" y="581194"/>
                      </a:lnTo>
                      <a:lnTo>
                        <a:pt x="2459763" y="567131"/>
                      </a:lnTo>
                      <a:cubicBezTo>
                        <a:pt x="2410104" y="398919"/>
                        <a:pt x="2284899" y="99073"/>
                        <a:pt x="2124619" y="64728"/>
                      </a:cubicBezTo>
                      <a:cubicBezTo>
                        <a:pt x="1964339" y="30383"/>
                        <a:pt x="1717557" y="371512"/>
                        <a:pt x="1498085" y="361061"/>
                      </a:cubicBezTo>
                      <a:cubicBezTo>
                        <a:pt x="1292330" y="351263"/>
                        <a:pt x="1007821" y="15283"/>
                        <a:pt x="839785" y="503"/>
                      </a:cubicBezTo>
                      <a:close/>
                    </a:path>
                  </a:pathLst>
                </a:custGeom>
                <a:solidFill>
                  <a:srgbClr val="FFC91D">
                    <a:alpha val="4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10" name="矩形 9"/>
                <p:cNvSpPr/>
                <p:nvPr>
                  <p:custDataLst>
                    <p:tags r:id="rId4"/>
                  </p:custDataLst>
                </p:nvPr>
              </p:nvSpPr>
              <p:spPr>
                <a:xfrm>
                  <a:off x="3312" y="4121"/>
                  <a:ext cx="3401" cy="58"/>
                </a:xfrm>
                <a:prstGeom prst="rect">
                  <a:avLst/>
                </a:prstGeom>
                <a:solidFill>
                  <a:srgbClr val="E779A3"/>
                </a:solidFill>
                <a:ln w="3175">
                  <a:noFill/>
                </a:ln>
              </p:spPr>
              <p:style>
                <a:lnRef idx="2">
                  <a:srgbClr val="E779A3">
                    <a:shade val="50000"/>
                  </a:srgbClr>
                </a:lnRef>
                <a:fillRef idx="1">
                  <a:srgbClr val="E779A3"/>
                </a:fillRef>
                <a:effectRef idx="0">
                  <a:srgbClr val="E779A3"/>
                </a:effectRef>
                <a:fontRef idx="minor">
                  <a:srgbClr val="FFFFFF"/>
                </a:fontRef>
              </p:style>
              <p:txBody>
                <a:bodyPr rtlCol="0" anchor="ctr">
                  <a:normAutofit fontScale="25000" lnSpcReduction="20000"/>
                </a:bodyPr>
                <a:lstStyle/>
                <a:p>
                  <a:pPr algn="ctr"/>
                  <a:endParaRPr lang="zh-CN" altLang="en-US"/>
                </a:p>
              </p:txBody>
            </p:sp>
            <p:sp>
              <p:nvSpPr>
                <p:cNvPr id="21" name="矩形 20"/>
                <p:cNvSpPr/>
                <p:nvPr>
                  <p:custDataLst>
                    <p:tags r:id="rId5"/>
                  </p:custDataLst>
                </p:nvPr>
              </p:nvSpPr>
              <p:spPr>
                <a:xfrm>
                  <a:off x="7410" y="4157"/>
                  <a:ext cx="4524" cy="5098"/>
                </a:xfrm>
                <a:prstGeom prst="rect">
                  <a:avLst/>
                </a:prstGeom>
                <a:solidFill>
                  <a:srgbClr val="BBE2F6"/>
                </a:solidFill>
                <a:ln w="3175">
                  <a:noFill/>
                </a:ln>
              </p:spPr>
              <p:style>
                <a:lnRef idx="2">
                  <a:srgbClr val="E779A3">
                    <a:shade val="50000"/>
                  </a:srgbClr>
                </a:lnRef>
                <a:fillRef idx="1">
                  <a:srgbClr val="E779A3"/>
                </a:fillRef>
                <a:effectRef idx="0">
                  <a:srgbClr val="E779A3"/>
                </a:effectRef>
                <a:fontRef idx="minor">
                  <a:srgbClr val="FFFFFF"/>
                </a:fontRef>
              </p:style>
              <p:txBody>
                <a:bodyPr bIns="720000" rtlCol="0" anchor="ctr">
                  <a:normAutofit/>
                </a:bodyPr>
                <a:lstStyle/>
                <a:p>
                  <a:pPr algn="ctr">
                    <a:lnSpc>
                      <a:spcPct val="150000"/>
                    </a:lnSpc>
                  </a:pPr>
                  <a:endParaRPr lang="zh-CN" altLang="en-US" dirty="0">
                    <a:solidFill>
                      <a:srgbClr val="E779A3"/>
                    </a:solidFill>
                  </a:endParaRPr>
                </a:p>
              </p:txBody>
            </p:sp>
            <p:sp>
              <p:nvSpPr>
                <p:cNvPr id="22" name="任意多边形 21"/>
                <p:cNvSpPr/>
                <p:nvPr>
                  <p:custDataLst>
                    <p:tags r:id="rId6"/>
                  </p:custDataLst>
                </p:nvPr>
              </p:nvSpPr>
              <p:spPr>
                <a:xfrm>
                  <a:off x="7374" y="8054"/>
                  <a:ext cx="4596" cy="1201"/>
                </a:xfrm>
                <a:custGeom>
                  <a:avLst/>
                  <a:gdLst>
                    <a:gd name="connsiteX0" fmla="*/ 769543 w 2381982"/>
                    <a:gd name="connsiteY0" fmla="*/ 935 h 762934"/>
                    <a:gd name="connsiteX1" fmla="*/ 1455343 w 2381982"/>
                    <a:gd name="connsiteY1" fmla="*/ 635935 h 762934"/>
                    <a:gd name="connsiteX2" fmla="*/ 1997210 w 2381982"/>
                    <a:gd name="connsiteY2" fmla="*/ 263401 h 762934"/>
                    <a:gd name="connsiteX3" fmla="*/ 2374688 w 2381982"/>
                    <a:gd name="connsiteY3" fmla="*/ 723471 h 762934"/>
                    <a:gd name="connsiteX4" fmla="*/ 2381982 w 2381982"/>
                    <a:gd name="connsiteY4" fmla="*/ 762934 h 762934"/>
                    <a:gd name="connsiteX5" fmla="*/ 0 w 2381982"/>
                    <a:gd name="connsiteY5" fmla="*/ 762934 h 762934"/>
                    <a:gd name="connsiteX6" fmla="*/ 12910 w 2381982"/>
                    <a:gd name="connsiteY6" fmla="*/ 715145 h 762934"/>
                    <a:gd name="connsiteX7" fmla="*/ 769543 w 2381982"/>
                    <a:gd name="connsiteY7" fmla="*/ 935 h 7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982" h="762934">
                      <a:moveTo>
                        <a:pt x="769543" y="935"/>
                      </a:moveTo>
                      <a:cubicBezTo>
                        <a:pt x="1012254" y="-27287"/>
                        <a:pt x="1250732" y="592191"/>
                        <a:pt x="1455343" y="635935"/>
                      </a:cubicBezTo>
                      <a:cubicBezTo>
                        <a:pt x="1659954" y="679679"/>
                        <a:pt x="1841988" y="238001"/>
                        <a:pt x="1997210" y="263401"/>
                      </a:cubicBezTo>
                      <a:cubicBezTo>
                        <a:pt x="2133029" y="285626"/>
                        <a:pt x="2325029" y="555259"/>
                        <a:pt x="2374688" y="723471"/>
                      </a:cubicBezTo>
                      <a:lnTo>
                        <a:pt x="2381982" y="762934"/>
                      </a:lnTo>
                      <a:lnTo>
                        <a:pt x="0" y="762934"/>
                      </a:lnTo>
                      <a:lnTo>
                        <a:pt x="12910" y="715145"/>
                      </a:lnTo>
                      <a:cubicBezTo>
                        <a:pt x="101713" y="471673"/>
                        <a:pt x="557171" y="25629"/>
                        <a:pt x="769543" y="935"/>
                      </a:cubicBezTo>
                      <a:close/>
                    </a:path>
                  </a:pathLst>
                </a:custGeom>
                <a:solidFill>
                  <a:srgbClr val="E779A3">
                    <a:alpha val="2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23" name="任意多边形 22"/>
                <p:cNvSpPr/>
                <p:nvPr>
                  <p:custDataLst>
                    <p:tags r:id="rId7"/>
                  </p:custDataLst>
                </p:nvPr>
              </p:nvSpPr>
              <p:spPr>
                <a:xfrm flipH="1">
                  <a:off x="7423" y="8340"/>
                  <a:ext cx="4537" cy="915"/>
                </a:xfrm>
                <a:custGeom>
                  <a:avLst/>
                  <a:gdLst>
                    <a:gd name="connsiteX0" fmla="*/ 839785 w 2465380"/>
                    <a:gd name="connsiteY0" fmla="*/ 503 h 581194"/>
                    <a:gd name="connsiteX1" fmla="*/ 807788 w 2465380"/>
                    <a:gd name="connsiteY1" fmla="*/ 2021 h 581194"/>
                    <a:gd name="connsiteX2" fmla="*/ 16782 w 2465380"/>
                    <a:gd name="connsiteY2" fmla="*/ 559376 h 581194"/>
                    <a:gd name="connsiteX3" fmla="*/ 0 w 2465380"/>
                    <a:gd name="connsiteY3" fmla="*/ 581194 h 581194"/>
                    <a:gd name="connsiteX4" fmla="*/ 2465380 w 2465380"/>
                    <a:gd name="connsiteY4" fmla="*/ 581194 h 581194"/>
                    <a:gd name="connsiteX5" fmla="*/ 2459763 w 2465380"/>
                    <a:gd name="connsiteY5" fmla="*/ 567131 h 581194"/>
                    <a:gd name="connsiteX6" fmla="*/ 2124619 w 2465380"/>
                    <a:gd name="connsiteY6" fmla="*/ 64728 h 581194"/>
                    <a:gd name="connsiteX7" fmla="*/ 1498085 w 2465380"/>
                    <a:gd name="connsiteY7" fmla="*/ 361061 h 581194"/>
                    <a:gd name="connsiteX8" fmla="*/ 839785 w 2465380"/>
                    <a:gd name="connsiteY8" fmla="*/ 503 h 58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5380" h="581194">
                      <a:moveTo>
                        <a:pt x="839785" y="503"/>
                      </a:moveTo>
                      <a:cubicBezTo>
                        <a:pt x="828582" y="-483"/>
                        <a:pt x="817897" y="-41"/>
                        <a:pt x="807788" y="2021"/>
                      </a:cubicBezTo>
                      <a:cubicBezTo>
                        <a:pt x="596959" y="9043"/>
                        <a:pt x="212374" y="328128"/>
                        <a:pt x="16782" y="559376"/>
                      </a:cubicBezTo>
                      <a:lnTo>
                        <a:pt x="0" y="581194"/>
                      </a:lnTo>
                      <a:lnTo>
                        <a:pt x="2465380" y="581194"/>
                      </a:lnTo>
                      <a:lnTo>
                        <a:pt x="2459763" y="567131"/>
                      </a:lnTo>
                      <a:cubicBezTo>
                        <a:pt x="2410104" y="398919"/>
                        <a:pt x="2284899" y="99073"/>
                        <a:pt x="2124619" y="64728"/>
                      </a:cubicBezTo>
                      <a:cubicBezTo>
                        <a:pt x="1964339" y="30383"/>
                        <a:pt x="1717557" y="371512"/>
                        <a:pt x="1498085" y="361061"/>
                      </a:cubicBezTo>
                      <a:cubicBezTo>
                        <a:pt x="1292330" y="351263"/>
                        <a:pt x="1007821" y="15283"/>
                        <a:pt x="839785" y="503"/>
                      </a:cubicBezTo>
                      <a:close/>
                    </a:path>
                  </a:pathLst>
                </a:custGeom>
                <a:solidFill>
                  <a:srgbClr val="FFC91D">
                    <a:alpha val="4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24" name="矩形 23"/>
                <p:cNvSpPr/>
                <p:nvPr>
                  <p:custDataLst>
                    <p:tags r:id="rId8"/>
                  </p:custDataLst>
                </p:nvPr>
              </p:nvSpPr>
              <p:spPr>
                <a:xfrm>
                  <a:off x="7412" y="4119"/>
                  <a:ext cx="4522" cy="58"/>
                </a:xfrm>
                <a:prstGeom prst="rect">
                  <a:avLst/>
                </a:prstGeom>
                <a:solidFill>
                  <a:srgbClr val="E779A3"/>
                </a:solidFill>
                <a:ln w="3175">
                  <a:noFill/>
                </a:ln>
              </p:spPr>
              <p:style>
                <a:lnRef idx="2">
                  <a:srgbClr val="E779A3">
                    <a:shade val="50000"/>
                  </a:srgbClr>
                </a:lnRef>
                <a:fillRef idx="1">
                  <a:srgbClr val="E779A3"/>
                </a:fillRef>
                <a:effectRef idx="0">
                  <a:srgbClr val="E779A3"/>
                </a:effectRef>
                <a:fontRef idx="minor">
                  <a:srgbClr val="FFFFFF"/>
                </a:fontRef>
              </p:style>
              <p:txBody>
                <a:bodyPr rtlCol="0" anchor="ctr">
                  <a:normAutofit fontScale="25000" lnSpcReduction="20000"/>
                </a:bodyPr>
                <a:lstStyle/>
                <a:p>
                  <a:pPr algn="ctr"/>
                  <a:endParaRPr lang="zh-CN" altLang="en-US"/>
                </a:p>
              </p:txBody>
            </p:sp>
            <p:sp>
              <p:nvSpPr>
                <p:cNvPr id="28" name="矩形 27"/>
                <p:cNvSpPr/>
                <p:nvPr>
                  <p:custDataLst>
                    <p:tags r:id="rId9"/>
                  </p:custDataLst>
                </p:nvPr>
              </p:nvSpPr>
              <p:spPr>
                <a:xfrm>
                  <a:off x="12579" y="4157"/>
                  <a:ext cx="3314" cy="5098"/>
                </a:xfrm>
                <a:prstGeom prst="rect">
                  <a:avLst/>
                </a:prstGeom>
                <a:solidFill>
                  <a:srgbClr val="BBE2F6"/>
                </a:solidFill>
                <a:ln w="3175">
                  <a:noFill/>
                </a:ln>
              </p:spPr>
              <p:style>
                <a:lnRef idx="2">
                  <a:srgbClr val="E779A3">
                    <a:shade val="50000"/>
                  </a:srgbClr>
                </a:lnRef>
                <a:fillRef idx="1">
                  <a:srgbClr val="E779A3"/>
                </a:fillRef>
                <a:effectRef idx="0">
                  <a:srgbClr val="E779A3"/>
                </a:effectRef>
                <a:fontRef idx="minor">
                  <a:srgbClr val="FFFFFF"/>
                </a:fontRef>
              </p:style>
              <p:txBody>
                <a:bodyPr bIns="720000" rtlCol="0" anchor="ctr">
                  <a:normAutofit/>
                </a:bodyPr>
                <a:lstStyle/>
                <a:p>
                  <a:pPr algn="ctr">
                    <a:lnSpc>
                      <a:spcPct val="150000"/>
                    </a:lnSpc>
                  </a:pPr>
                  <a:endParaRPr lang="zh-CN" altLang="en-US" dirty="0">
                    <a:solidFill>
                      <a:srgbClr val="E779A3"/>
                    </a:solidFill>
                  </a:endParaRPr>
                </a:p>
              </p:txBody>
            </p:sp>
            <p:sp>
              <p:nvSpPr>
                <p:cNvPr id="29" name="任意多边形 28"/>
                <p:cNvSpPr/>
                <p:nvPr>
                  <p:custDataLst>
                    <p:tags r:id="rId10"/>
                  </p:custDataLst>
                </p:nvPr>
              </p:nvSpPr>
              <p:spPr>
                <a:xfrm>
                  <a:off x="12579" y="8054"/>
                  <a:ext cx="3315" cy="1201"/>
                </a:xfrm>
                <a:custGeom>
                  <a:avLst/>
                  <a:gdLst>
                    <a:gd name="connsiteX0" fmla="*/ 769543 w 2381982"/>
                    <a:gd name="connsiteY0" fmla="*/ 935 h 762934"/>
                    <a:gd name="connsiteX1" fmla="*/ 1455343 w 2381982"/>
                    <a:gd name="connsiteY1" fmla="*/ 635935 h 762934"/>
                    <a:gd name="connsiteX2" fmla="*/ 1997210 w 2381982"/>
                    <a:gd name="connsiteY2" fmla="*/ 263401 h 762934"/>
                    <a:gd name="connsiteX3" fmla="*/ 2374688 w 2381982"/>
                    <a:gd name="connsiteY3" fmla="*/ 723471 h 762934"/>
                    <a:gd name="connsiteX4" fmla="*/ 2381982 w 2381982"/>
                    <a:gd name="connsiteY4" fmla="*/ 762934 h 762934"/>
                    <a:gd name="connsiteX5" fmla="*/ 0 w 2381982"/>
                    <a:gd name="connsiteY5" fmla="*/ 762934 h 762934"/>
                    <a:gd name="connsiteX6" fmla="*/ 12910 w 2381982"/>
                    <a:gd name="connsiteY6" fmla="*/ 715145 h 762934"/>
                    <a:gd name="connsiteX7" fmla="*/ 769543 w 2381982"/>
                    <a:gd name="connsiteY7" fmla="*/ 935 h 7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982" h="762934">
                      <a:moveTo>
                        <a:pt x="769543" y="935"/>
                      </a:moveTo>
                      <a:cubicBezTo>
                        <a:pt x="1012254" y="-27287"/>
                        <a:pt x="1250732" y="592191"/>
                        <a:pt x="1455343" y="635935"/>
                      </a:cubicBezTo>
                      <a:cubicBezTo>
                        <a:pt x="1659954" y="679679"/>
                        <a:pt x="1841988" y="238001"/>
                        <a:pt x="1997210" y="263401"/>
                      </a:cubicBezTo>
                      <a:cubicBezTo>
                        <a:pt x="2133029" y="285626"/>
                        <a:pt x="2325029" y="555259"/>
                        <a:pt x="2374688" y="723471"/>
                      </a:cubicBezTo>
                      <a:lnTo>
                        <a:pt x="2381982" y="762934"/>
                      </a:lnTo>
                      <a:lnTo>
                        <a:pt x="0" y="762934"/>
                      </a:lnTo>
                      <a:lnTo>
                        <a:pt x="12910" y="715145"/>
                      </a:lnTo>
                      <a:cubicBezTo>
                        <a:pt x="101713" y="471673"/>
                        <a:pt x="557171" y="25629"/>
                        <a:pt x="769543" y="935"/>
                      </a:cubicBezTo>
                      <a:close/>
                    </a:path>
                  </a:pathLst>
                </a:custGeom>
                <a:solidFill>
                  <a:srgbClr val="E779A3">
                    <a:alpha val="2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30" name="任意多边形 29"/>
                <p:cNvSpPr/>
                <p:nvPr>
                  <p:custDataLst>
                    <p:tags r:id="rId11"/>
                  </p:custDataLst>
                </p:nvPr>
              </p:nvSpPr>
              <p:spPr>
                <a:xfrm flipH="1">
                  <a:off x="12555" y="8340"/>
                  <a:ext cx="3329" cy="915"/>
                </a:xfrm>
                <a:custGeom>
                  <a:avLst/>
                  <a:gdLst>
                    <a:gd name="connsiteX0" fmla="*/ 839785 w 2465380"/>
                    <a:gd name="connsiteY0" fmla="*/ 503 h 581194"/>
                    <a:gd name="connsiteX1" fmla="*/ 807788 w 2465380"/>
                    <a:gd name="connsiteY1" fmla="*/ 2021 h 581194"/>
                    <a:gd name="connsiteX2" fmla="*/ 16782 w 2465380"/>
                    <a:gd name="connsiteY2" fmla="*/ 559376 h 581194"/>
                    <a:gd name="connsiteX3" fmla="*/ 0 w 2465380"/>
                    <a:gd name="connsiteY3" fmla="*/ 581194 h 581194"/>
                    <a:gd name="connsiteX4" fmla="*/ 2465380 w 2465380"/>
                    <a:gd name="connsiteY4" fmla="*/ 581194 h 581194"/>
                    <a:gd name="connsiteX5" fmla="*/ 2459763 w 2465380"/>
                    <a:gd name="connsiteY5" fmla="*/ 567131 h 581194"/>
                    <a:gd name="connsiteX6" fmla="*/ 2124619 w 2465380"/>
                    <a:gd name="connsiteY6" fmla="*/ 64728 h 581194"/>
                    <a:gd name="connsiteX7" fmla="*/ 1498085 w 2465380"/>
                    <a:gd name="connsiteY7" fmla="*/ 361061 h 581194"/>
                    <a:gd name="connsiteX8" fmla="*/ 839785 w 2465380"/>
                    <a:gd name="connsiteY8" fmla="*/ 503 h 58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5380" h="581194">
                      <a:moveTo>
                        <a:pt x="839785" y="503"/>
                      </a:moveTo>
                      <a:cubicBezTo>
                        <a:pt x="828582" y="-483"/>
                        <a:pt x="817897" y="-41"/>
                        <a:pt x="807788" y="2021"/>
                      </a:cubicBezTo>
                      <a:cubicBezTo>
                        <a:pt x="596959" y="9043"/>
                        <a:pt x="212374" y="328128"/>
                        <a:pt x="16782" y="559376"/>
                      </a:cubicBezTo>
                      <a:lnTo>
                        <a:pt x="0" y="581194"/>
                      </a:lnTo>
                      <a:lnTo>
                        <a:pt x="2465380" y="581194"/>
                      </a:lnTo>
                      <a:lnTo>
                        <a:pt x="2459763" y="567131"/>
                      </a:lnTo>
                      <a:cubicBezTo>
                        <a:pt x="2410104" y="398919"/>
                        <a:pt x="2284899" y="99073"/>
                        <a:pt x="2124619" y="64728"/>
                      </a:cubicBezTo>
                      <a:cubicBezTo>
                        <a:pt x="1964339" y="30383"/>
                        <a:pt x="1717557" y="371512"/>
                        <a:pt x="1498085" y="361061"/>
                      </a:cubicBezTo>
                      <a:cubicBezTo>
                        <a:pt x="1292330" y="351263"/>
                        <a:pt x="1007821" y="15283"/>
                        <a:pt x="839785" y="503"/>
                      </a:cubicBezTo>
                      <a:close/>
                    </a:path>
                  </a:pathLst>
                </a:custGeom>
                <a:solidFill>
                  <a:srgbClr val="FFC91D">
                    <a:alpha val="40000"/>
                  </a:srgbClr>
                </a:solidFill>
                <a:ln>
                  <a:noFill/>
                </a:ln>
              </p:spPr>
              <p:style>
                <a:lnRef idx="2">
                  <a:srgbClr val="E779A3">
                    <a:shade val="50000"/>
                  </a:srgbClr>
                </a:lnRef>
                <a:fillRef idx="1">
                  <a:srgbClr val="E779A3"/>
                </a:fillRef>
                <a:effectRef idx="0">
                  <a:srgbClr val="E779A3"/>
                </a:effectRef>
                <a:fontRef idx="minor">
                  <a:srgbClr val="FFFFFF"/>
                </a:fontRef>
              </p:style>
              <p:txBody>
                <a:bodyPr rtlCol="0" anchor="ctr">
                  <a:normAutofit/>
                </a:bodyPr>
                <a:lstStyle/>
                <a:p>
                  <a:pPr algn="ctr"/>
                  <a:endParaRPr lang="zh-CN" altLang="en-US"/>
                </a:p>
              </p:txBody>
            </p:sp>
            <p:sp>
              <p:nvSpPr>
                <p:cNvPr id="31" name="矩形 30"/>
                <p:cNvSpPr/>
                <p:nvPr>
                  <p:custDataLst>
                    <p:tags r:id="rId12"/>
                  </p:custDataLst>
                </p:nvPr>
              </p:nvSpPr>
              <p:spPr>
                <a:xfrm>
                  <a:off x="12572" y="4103"/>
                  <a:ext cx="3322" cy="58"/>
                </a:xfrm>
                <a:prstGeom prst="rect">
                  <a:avLst/>
                </a:prstGeom>
                <a:solidFill>
                  <a:srgbClr val="E779A3"/>
                </a:solidFill>
                <a:ln w="3175">
                  <a:noFill/>
                </a:ln>
              </p:spPr>
              <p:style>
                <a:lnRef idx="2">
                  <a:srgbClr val="E779A3">
                    <a:shade val="50000"/>
                  </a:srgbClr>
                </a:lnRef>
                <a:fillRef idx="1">
                  <a:srgbClr val="E779A3"/>
                </a:fillRef>
                <a:effectRef idx="0">
                  <a:srgbClr val="E779A3"/>
                </a:effectRef>
                <a:fontRef idx="minor">
                  <a:srgbClr val="FFFFFF"/>
                </a:fontRef>
              </p:style>
              <p:txBody>
                <a:bodyPr rtlCol="0" anchor="ctr">
                  <a:normAutofit fontScale="25000" lnSpcReduction="20000"/>
                </a:bodyPr>
                <a:lstStyle/>
                <a:p>
                  <a:pPr algn="ctr"/>
                  <a:endParaRPr lang="zh-CN" altLang="en-US"/>
                </a:p>
              </p:txBody>
            </p:sp>
            <p:sp>
              <p:nvSpPr>
                <p:cNvPr id="32" name="文本框 31"/>
                <p:cNvSpPr txBox="1"/>
                <p:nvPr>
                  <p:custDataLst>
                    <p:tags r:id="rId13"/>
                  </p:custDataLst>
                </p:nvPr>
              </p:nvSpPr>
              <p:spPr>
                <a:xfrm>
                  <a:off x="7287" y="4334"/>
                  <a:ext cx="4780" cy="4184"/>
                </a:xfrm>
                <a:prstGeom prst="rect">
                  <a:avLst/>
                </a:prstGeom>
                <a:noFill/>
              </p:spPr>
              <p:txBody>
                <a:bodyPr wrap="square" rtlCol="0">
                  <a:noAutofit/>
                </a:bodyPr>
                <a:lstStyle/>
                <a:p>
                  <a:pPr indent="0" algn="ctr" fontAlgn="auto">
                    <a:lnSpc>
                      <a:spcPts val="2900"/>
                    </a:lnSpc>
                  </a:pPr>
                  <a:r>
                    <a:rPr lang="en-US" altLang="zh-CN" sz="2000">
                      <a:latin typeface="宋体" panose="02010600030101010101" pitchFamily="2" charset="-122"/>
                      <a:ea typeface="宋体" panose="02010600030101010101" pitchFamily="2" charset="-122"/>
                    </a:rPr>
                    <a:t>    </a:t>
                  </a:r>
                  <a:r>
                    <a:rPr lang="zh-CN" altLang="en-US" sz="2000">
                      <a:latin typeface="宋体" panose="02010600030101010101" pitchFamily="2" charset="-122"/>
                      <a:ea typeface="宋体" panose="02010600030101010101" pitchFamily="2" charset="-122"/>
                    </a:rPr>
                    <a:t>指中小学教师必须掌握的新理论、技术、信息，以及必须具备的其他知识，是中小学教师继续教育的主要内容，按省级主管部门发布的学习要求落实。专业科目根据教师专业发展的特点与需求，建立分级分层分类分科培训课程体系，加强对教师专业学习的引导、支持、优化、提升，按需施训</a:t>
                  </a:r>
                  <a:r>
                    <a:rPr lang="zh-CN" altLang="en-US" sz="2050">
                      <a:latin typeface="宋体" panose="02010600030101010101" pitchFamily="2" charset="-122"/>
                      <a:ea typeface="宋体" panose="02010600030101010101" pitchFamily="2" charset="-122"/>
                    </a:rPr>
                    <a:t>。</a:t>
                  </a:r>
                  <a:endParaRPr lang="zh-CN" altLang="en-US" sz="2050">
                    <a:latin typeface="宋体" panose="02010600030101010101" pitchFamily="2" charset="-122"/>
                    <a:ea typeface="宋体" panose="02010600030101010101" pitchFamily="2" charset="-122"/>
                  </a:endParaRPr>
                </a:p>
              </p:txBody>
            </p:sp>
            <p:sp>
              <p:nvSpPr>
                <p:cNvPr id="33" name="文本框 32"/>
                <p:cNvSpPr txBox="1"/>
                <p:nvPr>
                  <p:custDataLst>
                    <p:tags r:id="rId14"/>
                  </p:custDataLst>
                </p:nvPr>
              </p:nvSpPr>
              <p:spPr>
                <a:xfrm>
                  <a:off x="3216" y="4362"/>
                  <a:ext cx="3620" cy="3680"/>
                </a:xfrm>
                <a:prstGeom prst="rect">
                  <a:avLst/>
                </a:prstGeom>
                <a:noFill/>
              </p:spPr>
              <p:txBody>
                <a:bodyPr wrap="square" rtlCol="0">
                  <a:noAutofit/>
                </a:bodyPr>
                <a:lstStyle/>
                <a:p>
                  <a:pPr indent="0" algn="l" fontAlgn="auto">
                    <a:lnSpc>
                      <a:spcPts val="3200"/>
                    </a:lnSpc>
                    <a:buClrTx/>
                    <a:buSzTx/>
                    <a:buFontTx/>
                  </a:pPr>
                  <a:r>
                    <a:rPr lang="en-US" altLang="zh-CN" sz="2400">
                      <a:latin typeface="宋体" panose="02010600030101010101" pitchFamily="2" charset="-122"/>
                      <a:ea typeface="宋体" panose="02010600030101010101" pitchFamily="2" charset="-122"/>
                    </a:rPr>
                    <a:t>   </a:t>
                  </a:r>
                  <a:r>
                    <a:rPr lang="zh-CN" altLang="en-US" sz="2100">
                      <a:latin typeface="宋体" panose="02010600030101010101" pitchFamily="2" charset="-122"/>
                      <a:ea typeface="宋体" panose="02010600030101010101" pitchFamily="2" charset="-122"/>
                    </a:rPr>
                    <a:t>指中小学教师必须掌握的政策法律法规、基本理论、技术、信息等方面的知识，以省人力资源和</a:t>
                  </a:r>
                  <a:r>
                    <a:rPr lang="zh-CN" altLang="en-US" sz="2100"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rPr>
                    <a:t>社会保障厅发布的公需科目学习指南为准。</a:t>
                  </a:r>
                  <a:endParaRPr lang="zh-CN" altLang="en-US" sz="2100" spc="150">
                    <a:solidFill>
                      <a:schemeClr val="tx1">
                        <a:alpha val="80000"/>
                      </a:schemeClr>
                    </a:solidFill>
                    <a:uFillTx/>
                    <a:latin typeface="宋体" panose="02010600030101010101" pitchFamily="2" charset="-122"/>
                    <a:ea typeface="宋体" panose="02010600030101010101" pitchFamily="2" charset="-122"/>
                    <a:cs typeface="宋体" panose="02010600030101010101" pitchFamily="2" charset="-122"/>
                  </a:endParaRPr>
                </a:p>
              </p:txBody>
            </p:sp>
            <p:sp>
              <p:nvSpPr>
                <p:cNvPr id="43" name="文本框 42"/>
                <p:cNvSpPr txBox="1"/>
                <p:nvPr>
                  <p:custDataLst>
                    <p:tags r:id="rId15"/>
                  </p:custDataLst>
                </p:nvPr>
              </p:nvSpPr>
              <p:spPr>
                <a:xfrm>
                  <a:off x="12555" y="4326"/>
                  <a:ext cx="3413" cy="3856"/>
                </a:xfrm>
                <a:prstGeom prst="rect">
                  <a:avLst/>
                </a:prstGeom>
                <a:noFill/>
              </p:spPr>
              <p:txBody>
                <a:bodyPr wrap="square" rtlCol="0">
                  <a:noAutofit/>
                </a:bodyPr>
                <a:lstStyle/>
                <a:p>
                  <a:pPr indent="0" algn="l" fontAlgn="auto">
                    <a:lnSpc>
                      <a:spcPts val="3200"/>
                    </a:lnSpc>
                    <a:buClrTx/>
                    <a:buSzTx/>
                    <a:buFontTx/>
                  </a:pPr>
                  <a:r>
                    <a:rPr lang="en-US" altLang="zh-CN" sz="2400">
                      <a:latin typeface="宋体" panose="02010600030101010101" pitchFamily="2" charset="-122"/>
                      <a:ea typeface="宋体" panose="02010600030101010101" pitchFamily="2" charset="-122"/>
                    </a:rPr>
                    <a:t>   </a:t>
                  </a:r>
                  <a:r>
                    <a:rPr lang="zh-CN" altLang="en-US" sz="2100">
                      <a:latin typeface="宋体" panose="02010600030101010101" pitchFamily="2" charset="-122"/>
                      <a:ea typeface="宋体" panose="02010600030101010101" pitchFamily="2" charset="-122"/>
                    </a:rPr>
                    <a:t>指中小学教师完成所在岗位工作任务必须具备的理论、技术，以及个人职业发展所需的各项知识，由教师和用人单位协商确定。</a:t>
                  </a:r>
                  <a:endParaRPr lang="zh-CN" altLang="en-US" sz="2100">
                    <a:latin typeface="宋体" panose="02010600030101010101" pitchFamily="2" charset="-122"/>
                    <a:ea typeface="宋体" panose="02010600030101010101" pitchFamily="2" charset="-122"/>
                  </a:endParaRPr>
                </a:p>
              </p:txBody>
            </p:sp>
          </p:grpSp>
          <p:sp>
            <p:nvSpPr>
              <p:cNvPr id="12" name="文本框 11"/>
              <p:cNvSpPr txBox="1"/>
              <p:nvPr/>
            </p:nvSpPr>
            <p:spPr>
              <a:xfrm>
                <a:off x="2976" y="1759"/>
                <a:ext cx="2185" cy="677"/>
              </a:xfrm>
              <a:prstGeom prst="rect">
                <a:avLst/>
              </a:prstGeom>
              <a:noFill/>
            </p:spPr>
            <p:txBody>
              <a:bodyPr wrap="square" rtlCol="0">
                <a:spAutoFit/>
              </a:bodyPr>
              <a:lstStyle/>
              <a:p>
                <a:r>
                  <a:rPr lang="zh-CN" altLang="en-US" sz="2200" b="1">
                    <a:solidFill>
                      <a:srgbClr val="0070C0"/>
                    </a:solidFill>
                    <a:latin typeface="宋体" panose="02010600030101010101" pitchFamily="2" charset="-122"/>
                    <a:ea typeface="宋体" panose="02010600030101010101" pitchFamily="2" charset="-122"/>
                  </a:rPr>
                  <a:t>公需科目</a:t>
                </a:r>
                <a:endParaRPr lang="zh-CN" altLang="en-US" sz="2200" b="1">
                  <a:solidFill>
                    <a:srgbClr val="0070C0"/>
                  </a:solidFill>
                  <a:latin typeface="宋体" panose="02010600030101010101" pitchFamily="2" charset="-122"/>
                  <a:ea typeface="宋体" panose="02010600030101010101" pitchFamily="2" charset="-122"/>
                </a:endParaRPr>
              </a:p>
            </p:txBody>
          </p:sp>
          <p:sp>
            <p:nvSpPr>
              <p:cNvPr id="13" name="文本框 12"/>
              <p:cNvSpPr txBox="1"/>
              <p:nvPr/>
            </p:nvSpPr>
            <p:spPr>
              <a:xfrm>
                <a:off x="8543" y="1759"/>
                <a:ext cx="2122" cy="677"/>
              </a:xfrm>
              <a:prstGeom prst="rect">
                <a:avLst/>
              </a:prstGeom>
              <a:noFill/>
            </p:spPr>
            <p:txBody>
              <a:bodyPr wrap="square" rtlCol="0">
                <a:spAutoFit/>
              </a:bodyPr>
              <a:lstStyle/>
              <a:p>
                <a:pPr algn="l">
                  <a:buClrTx/>
                  <a:buSzTx/>
                  <a:buFontTx/>
                </a:pPr>
                <a:r>
                  <a:rPr lang="zh-CN" altLang="en-US" sz="2200" b="1">
                    <a:solidFill>
                      <a:srgbClr val="0070C0"/>
                    </a:solidFill>
                    <a:latin typeface="宋体" panose="02010600030101010101" pitchFamily="2" charset="-122"/>
                    <a:ea typeface="宋体" panose="02010600030101010101" pitchFamily="2" charset="-122"/>
                  </a:rPr>
                  <a:t>专业科目</a:t>
                </a:r>
                <a:endParaRPr lang="zh-CN" altLang="en-US" sz="2200" b="1">
                  <a:solidFill>
                    <a:srgbClr val="0070C0"/>
                  </a:solidFill>
                  <a:latin typeface="宋体" panose="02010600030101010101" pitchFamily="2" charset="-122"/>
                  <a:ea typeface="宋体" panose="02010600030101010101" pitchFamily="2" charset="-122"/>
                </a:endParaRPr>
              </a:p>
            </p:txBody>
          </p:sp>
          <p:sp>
            <p:nvSpPr>
              <p:cNvPr id="14" name="文本框 13"/>
              <p:cNvSpPr txBox="1"/>
              <p:nvPr/>
            </p:nvSpPr>
            <p:spPr>
              <a:xfrm>
                <a:off x="13663" y="1766"/>
                <a:ext cx="2955" cy="640"/>
              </a:xfrm>
              <a:prstGeom prst="rect">
                <a:avLst/>
              </a:prstGeom>
              <a:noFill/>
            </p:spPr>
            <p:txBody>
              <a:bodyPr wrap="square" rtlCol="0">
                <a:noAutofit/>
              </a:bodyPr>
              <a:lstStyle/>
              <a:p>
                <a:r>
                  <a:rPr lang="zh-CN" altLang="en-US" sz="2200" b="1">
                    <a:solidFill>
                      <a:srgbClr val="0070C0"/>
                    </a:solidFill>
                    <a:latin typeface="宋体" panose="02010600030101010101" pitchFamily="2" charset="-122"/>
                    <a:ea typeface="宋体" panose="02010600030101010101" pitchFamily="2" charset="-122"/>
                  </a:rPr>
                  <a:t>个人选修科目</a:t>
                </a:r>
                <a:endParaRPr lang="zh-CN" altLang="en-US"/>
              </a:p>
            </p:txBody>
          </p:sp>
        </p:grpSp>
      </p:grpSp>
    </p:spTree>
  </p:cSld>
  <p:clrMapOvr>
    <a:masterClrMapping/>
  </p:clrMapOvr>
  <mc:AlternateContent xmlns:mc="http://schemas.openxmlformats.org/markup-compatibility/2006">
    <mc:Choice xmlns:p14="http://schemas.microsoft.com/office/powerpoint/2010/main" Requires="p14">
      <p:transition spd="med" p14:dur="700" advClick="0" advTm="5000"/>
    </mc:Choice>
    <mc:Fallback>
      <p:transition spd="med"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19735" y="917575"/>
            <a:ext cx="11759565" cy="4888488"/>
            <a:chOff x="599" y="881"/>
            <a:chExt cx="18519" cy="7698"/>
          </a:xfrm>
        </p:grpSpPr>
        <p:grpSp>
          <p:nvGrpSpPr>
            <p:cNvPr id="4" name="组合 3"/>
            <p:cNvGrpSpPr/>
            <p:nvPr/>
          </p:nvGrpSpPr>
          <p:grpSpPr>
            <a:xfrm>
              <a:off x="964" y="1536"/>
              <a:ext cx="11173" cy="824"/>
              <a:chOff x="424847" y="763748"/>
              <a:chExt cx="6501057" cy="523242"/>
            </a:xfrm>
          </p:grpSpPr>
          <p:sp>
            <p:nvSpPr>
              <p:cNvPr id="2" name="文本框 1"/>
              <p:cNvSpPr txBox="1"/>
              <p:nvPr/>
            </p:nvSpPr>
            <p:spPr>
              <a:xfrm>
                <a:off x="3952231" y="826614"/>
                <a:ext cx="2973673" cy="460376"/>
              </a:xfrm>
              <a:prstGeom prst="rect">
                <a:avLst/>
              </a:prstGeom>
              <a:noFill/>
            </p:spPr>
            <p:txBody>
              <a:bodyPr wrap="square" rtlCol="0">
                <a:spAutoFit/>
              </a:bodyPr>
              <a:lstStyle/>
              <a:p>
                <a:pPr indent="0" algn="dist">
                  <a:buFont typeface="Arial" panose="020B0604020202020204" pitchFamily="34" charset="0"/>
                  <a:buNone/>
                </a:pPr>
                <a:r>
                  <a:rPr lang="zh-CN" altLang="en-US" sz="2400" b="1" dirty="0">
                    <a:solidFill>
                      <a:schemeClr val="tx1">
                        <a:lumMod val="85000"/>
                        <a:lumOff val="15000"/>
                      </a:schemeClr>
                    </a:solidFill>
                    <a:effectLst>
                      <a:outerShdw blurRad="50800" dist="38100" dir="2700000" algn="tl" rotWithShape="0">
                        <a:prstClr val="black">
                          <a:alpha val="40000"/>
                        </a:prstClr>
                      </a:outerShdw>
                    </a:effectLst>
                    <a:latin typeface="宋体" panose="02010600030101010101" pitchFamily="2" charset="-122"/>
                    <a:ea typeface="宋体" panose="02010600030101010101" pitchFamily="2" charset="-122"/>
                    <a:cs typeface="+mn-ea"/>
                    <a:sym typeface="+mn-lt"/>
                  </a:rPr>
                  <a:t>市级教师发展中心</a:t>
                </a:r>
                <a:endParaRPr lang="zh-CN" altLang="en-US" sz="2400" b="1" dirty="0">
                  <a:solidFill>
                    <a:schemeClr val="tx1">
                      <a:lumMod val="85000"/>
                      <a:lumOff val="15000"/>
                    </a:schemeClr>
                  </a:solidFill>
                  <a:effectLst>
                    <a:outerShdw blurRad="50800" dist="38100" dir="2700000" algn="tl" rotWithShape="0">
                      <a:prstClr val="black">
                        <a:alpha val="40000"/>
                      </a:prstClr>
                    </a:outerShdw>
                  </a:effectLst>
                  <a:latin typeface="宋体" panose="02010600030101010101" pitchFamily="2" charset="-122"/>
                  <a:ea typeface="宋体" panose="02010600030101010101" pitchFamily="2" charset="-122"/>
                  <a:cs typeface="+mn-ea"/>
                  <a:sym typeface="+mn-lt"/>
                </a:endParaRPr>
              </a:p>
            </p:txBody>
          </p:sp>
          <p:sp>
            <p:nvSpPr>
              <p:cNvPr id="3" name="文本框 2"/>
              <p:cNvSpPr txBox="1"/>
              <p:nvPr/>
            </p:nvSpPr>
            <p:spPr>
              <a:xfrm>
                <a:off x="424847" y="763748"/>
                <a:ext cx="432404" cy="460375"/>
              </a:xfrm>
              <a:prstGeom prst="rect">
                <a:avLst/>
              </a:prstGeom>
              <a:noFill/>
            </p:spPr>
            <p:txBody>
              <a:bodyPr wrap="square" rtlCol="0">
                <a:spAutoFit/>
              </a:bodyPr>
              <a:lstStyle/>
              <a:p>
                <a:pPr algn="dist"/>
                <a:endParaRPr lang="zh-CN" altLang="en-US" sz="2400" dirty="0">
                  <a:solidFill>
                    <a:schemeClr val="bg1"/>
                  </a:solidFill>
                  <a:effectLst>
                    <a:outerShdw blurRad="50800" dist="38100" dir="2700000" algn="tl" rotWithShape="0">
                      <a:prstClr val="black">
                        <a:alpha val="40000"/>
                      </a:prstClr>
                    </a:outerShdw>
                  </a:effectLst>
                  <a:cs typeface="+mn-ea"/>
                  <a:sym typeface="+mn-lt"/>
                </a:endParaRPr>
              </a:p>
            </p:txBody>
          </p:sp>
        </p:grpSp>
        <p:sp>
          <p:nvSpPr>
            <p:cNvPr id="39" name="矩形 38"/>
            <p:cNvSpPr/>
            <p:nvPr>
              <p:custDataLst>
                <p:tags r:id="rId1"/>
              </p:custDataLst>
            </p:nvPr>
          </p:nvSpPr>
          <p:spPr>
            <a:xfrm>
              <a:off x="599" y="3559"/>
              <a:ext cx="18450" cy="4475"/>
            </a:xfrm>
            <a:prstGeom prst="rect">
              <a:avLst/>
            </a:prstGeom>
            <a:solidFill>
              <a:srgbClr val="FFFFFF">
                <a:lumMod val="95000"/>
                <a:alpha val="5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5" name="梯形 4"/>
            <p:cNvSpPr/>
            <p:nvPr>
              <p:custDataLst>
                <p:tags r:id="rId2"/>
              </p:custDataLst>
            </p:nvPr>
          </p:nvSpPr>
          <p:spPr>
            <a:xfrm flipV="1">
              <a:off x="665" y="8033"/>
              <a:ext cx="2944" cy="547"/>
            </a:xfrm>
            <a:prstGeom prst="trapezoid">
              <a:avLst>
                <a:gd name="adj" fmla="val 34090"/>
              </a:avLst>
            </a:prstGeom>
            <a:solidFill>
              <a:srgbClr val="6096E6">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5" name="梯形 14"/>
            <p:cNvSpPr/>
            <p:nvPr>
              <p:custDataLst>
                <p:tags r:id="rId3"/>
              </p:custDataLst>
            </p:nvPr>
          </p:nvSpPr>
          <p:spPr>
            <a:xfrm>
              <a:off x="665" y="3012"/>
              <a:ext cx="2944" cy="547"/>
            </a:xfrm>
            <a:prstGeom prst="trapezoid">
              <a:avLst>
                <a:gd name="adj" fmla="val 34090"/>
              </a:avLst>
            </a:prstGeom>
            <a:solidFill>
              <a:srgbClr val="6096E6">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6" name="矩形 15"/>
            <p:cNvSpPr/>
            <p:nvPr>
              <p:custDataLst>
                <p:tags r:id="rId4"/>
              </p:custDataLst>
            </p:nvPr>
          </p:nvSpPr>
          <p:spPr>
            <a:xfrm>
              <a:off x="852" y="3012"/>
              <a:ext cx="2568" cy="5567"/>
            </a:xfrm>
            <a:prstGeom prst="rect">
              <a:avLst/>
            </a:prstGeom>
            <a:ln>
              <a:noFill/>
            </a:ln>
            <a:effectLst>
              <a:outerShdw blurRad="63500" dist="25400" dir="10800000" algn="r" rotWithShape="0">
                <a:srgbClr val="6096E6">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7" name="任意多边形 16"/>
            <p:cNvSpPr/>
            <p:nvPr>
              <p:custDataLst>
                <p:tags r:id="rId5"/>
              </p:custDataLst>
            </p:nvPr>
          </p:nvSpPr>
          <p:spPr>
            <a:xfrm>
              <a:off x="1016"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6096E6">
                <a:lumMod val="20000"/>
                <a:lumOff val="80000"/>
              </a:srgbClr>
            </a:solidFill>
            <a:ln>
              <a:noFill/>
              <a:prstDash val="dash"/>
            </a:ln>
            <a:effectLst>
              <a:outerShdw blurRad="63500" dist="25400" dir="10800000" algn="r" rotWithShape="0">
                <a:srgbClr val="6096E6">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70" name="文本框 69"/>
            <p:cNvSpPr txBox="1"/>
            <p:nvPr>
              <p:custDataLst>
                <p:tags r:id="rId6"/>
              </p:custDataLst>
            </p:nvPr>
          </p:nvSpPr>
          <p:spPr>
            <a:xfrm>
              <a:off x="1106" y="3397"/>
              <a:ext cx="2158" cy="1130"/>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广州市中小学教师发展中心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71" name="文本框 70"/>
            <p:cNvSpPr txBox="1"/>
            <p:nvPr>
              <p:custDataLst>
                <p:tags r:id="rId7"/>
              </p:custDataLst>
            </p:nvPr>
          </p:nvSpPr>
          <p:spPr>
            <a:xfrm flipH="1">
              <a:off x="986" y="4066"/>
              <a:ext cx="2298" cy="2308"/>
            </a:xfrm>
            <a:prstGeom prst="rect">
              <a:avLst/>
            </a:prstGeom>
            <a:noFill/>
          </p:spPr>
          <p:txBody>
            <a:bodyPr wrap="square" rtlCol="0"/>
            <a:lstStyle/>
            <a:p>
              <a:pPr algn="just" fontAlgn="auto">
                <a:lnSpc>
                  <a:spcPct val="130000"/>
                </a:lnSpc>
                <a:spcAft>
                  <a:spcPts val="1000"/>
                </a:spcAft>
              </a:pP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负责中学校长任职资格培训、提高培训、高级研修和专题研修，特殊教育教师培训，对口帮扶地区师资培训等方面的专业研究、规划设计、具体实施；</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sp>
          <p:nvSpPr>
            <p:cNvPr id="84" name="梯形 83"/>
            <p:cNvSpPr/>
            <p:nvPr>
              <p:custDataLst>
                <p:tags r:id="rId8"/>
              </p:custDataLst>
            </p:nvPr>
          </p:nvSpPr>
          <p:spPr>
            <a:xfrm flipV="1">
              <a:off x="9927" y="8033"/>
              <a:ext cx="2944" cy="547"/>
            </a:xfrm>
            <a:prstGeom prst="trapezoid">
              <a:avLst>
                <a:gd name="adj" fmla="val 34090"/>
              </a:avLst>
            </a:prstGeom>
            <a:solidFill>
              <a:srgbClr val="FFBA5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85" name="梯形 84"/>
            <p:cNvSpPr/>
            <p:nvPr>
              <p:custDataLst>
                <p:tags r:id="rId9"/>
              </p:custDataLst>
            </p:nvPr>
          </p:nvSpPr>
          <p:spPr>
            <a:xfrm>
              <a:off x="9927" y="3012"/>
              <a:ext cx="2944" cy="547"/>
            </a:xfrm>
            <a:prstGeom prst="trapezoid">
              <a:avLst>
                <a:gd name="adj" fmla="val 34090"/>
              </a:avLst>
            </a:prstGeom>
            <a:solidFill>
              <a:srgbClr val="FFBA5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86" name="矩形 85"/>
            <p:cNvSpPr/>
            <p:nvPr>
              <p:custDataLst>
                <p:tags r:id="rId10"/>
              </p:custDataLst>
            </p:nvPr>
          </p:nvSpPr>
          <p:spPr>
            <a:xfrm>
              <a:off x="10114" y="3012"/>
              <a:ext cx="2568" cy="5567"/>
            </a:xfrm>
            <a:prstGeom prst="rect">
              <a:avLst/>
            </a:prstGeom>
            <a:solidFill>
              <a:srgbClr val="FFBA55"/>
            </a:solidFill>
            <a:ln>
              <a:noFill/>
            </a:ln>
            <a:effectLst>
              <a:outerShdw blurRad="63500" dist="25400" dir="10800000" algn="r" rotWithShape="0">
                <a:srgbClr val="FFBA55">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87" name="任意多边形 86"/>
            <p:cNvSpPr/>
            <p:nvPr>
              <p:custDataLst>
                <p:tags r:id="rId11"/>
              </p:custDataLst>
            </p:nvPr>
          </p:nvSpPr>
          <p:spPr>
            <a:xfrm>
              <a:off x="10278"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FFBA55">
                <a:lumMod val="20000"/>
                <a:lumOff val="80000"/>
              </a:srgbClr>
            </a:solidFill>
            <a:ln>
              <a:noFill/>
              <a:prstDash val="dash"/>
            </a:ln>
            <a:effectLst>
              <a:outerShdw blurRad="63500" dist="25400" dir="10800000" algn="r" rotWithShape="0">
                <a:srgbClr val="FFBA55">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89" name="文本框 88"/>
            <p:cNvSpPr txBox="1"/>
            <p:nvPr>
              <p:custDataLst>
                <p:tags r:id="rId12"/>
              </p:custDataLst>
            </p:nvPr>
          </p:nvSpPr>
          <p:spPr>
            <a:xfrm>
              <a:off x="10344" y="3514"/>
              <a:ext cx="2266" cy="520"/>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广州市远程培训教师</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发展中心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90" name="文本框 89"/>
            <p:cNvSpPr txBox="1"/>
            <p:nvPr>
              <p:custDataLst>
                <p:tags r:id="rId13"/>
              </p:custDataLst>
            </p:nvPr>
          </p:nvSpPr>
          <p:spPr>
            <a:xfrm flipH="1">
              <a:off x="10239" y="4955"/>
              <a:ext cx="2514" cy="2308"/>
            </a:xfrm>
            <a:prstGeom prst="rect">
              <a:avLst/>
            </a:prstGeom>
            <a:noFill/>
          </p:spPr>
          <p:txBody>
            <a:bodyPr wrap="square" rtlCol="0"/>
            <a:lstStyle/>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负责教师继续教育全员远程培训工作，包括课程上线审核管理、网络研修项目审定、辅导教师和研修工作坊主持人质量评价等；</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a:p>
              <a:pPr algn="ctr" fontAlgn="auto">
                <a:lnSpc>
                  <a:spcPct val="130000"/>
                </a:lnSpc>
                <a:spcAft>
                  <a:spcPts val="1000"/>
                </a:spcAft>
              </a:pP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sp>
          <p:nvSpPr>
            <p:cNvPr id="54" name="梯形 53"/>
            <p:cNvSpPr/>
            <p:nvPr>
              <p:custDataLst>
                <p:tags r:id="rId14"/>
              </p:custDataLst>
            </p:nvPr>
          </p:nvSpPr>
          <p:spPr>
            <a:xfrm flipV="1">
              <a:off x="3753" y="8033"/>
              <a:ext cx="2944" cy="547"/>
            </a:xfrm>
            <a:prstGeom prst="trapezoid">
              <a:avLst>
                <a:gd name="adj" fmla="val 34090"/>
              </a:avLst>
            </a:prstGeom>
            <a:solidFill>
              <a:srgbClr val="58B6E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55" name="梯形 54"/>
            <p:cNvSpPr/>
            <p:nvPr>
              <p:custDataLst>
                <p:tags r:id="rId15"/>
              </p:custDataLst>
            </p:nvPr>
          </p:nvSpPr>
          <p:spPr>
            <a:xfrm>
              <a:off x="3753" y="3012"/>
              <a:ext cx="2944" cy="547"/>
            </a:xfrm>
            <a:prstGeom prst="trapezoid">
              <a:avLst>
                <a:gd name="adj" fmla="val 34090"/>
              </a:avLst>
            </a:prstGeom>
            <a:solidFill>
              <a:srgbClr val="58B6E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56" name="矩形 55"/>
            <p:cNvSpPr/>
            <p:nvPr>
              <p:custDataLst>
                <p:tags r:id="rId16"/>
              </p:custDataLst>
            </p:nvPr>
          </p:nvSpPr>
          <p:spPr>
            <a:xfrm>
              <a:off x="3939" y="3012"/>
              <a:ext cx="2568" cy="5567"/>
            </a:xfrm>
            <a:prstGeom prst="rect">
              <a:avLst/>
            </a:prstGeom>
            <a:solidFill>
              <a:srgbClr val="58B6E5"/>
            </a:solidFill>
            <a:ln>
              <a:noFill/>
            </a:ln>
            <a:effectLst>
              <a:outerShdw blurRad="63500" dist="25400" dir="10800000" algn="r" rotWithShape="0">
                <a:srgbClr val="58B6E5">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57" name="任意多边形 56"/>
            <p:cNvSpPr/>
            <p:nvPr>
              <p:custDataLst>
                <p:tags r:id="rId17"/>
              </p:custDataLst>
            </p:nvPr>
          </p:nvSpPr>
          <p:spPr>
            <a:xfrm>
              <a:off x="4103"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58B6E5">
                <a:lumMod val="20000"/>
                <a:lumOff val="80000"/>
              </a:srgbClr>
            </a:solidFill>
            <a:ln>
              <a:noFill/>
              <a:prstDash val="dash"/>
            </a:ln>
            <a:effectLst>
              <a:outerShdw blurRad="63500" dist="25400" dir="10800000" algn="r" rotWithShape="0">
                <a:srgbClr val="58B6E5">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59" name="文本框 58"/>
            <p:cNvSpPr txBox="1"/>
            <p:nvPr>
              <p:custDataLst>
                <p:tags r:id="rId18"/>
              </p:custDataLst>
            </p:nvPr>
          </p:nvSpPr>
          <p:spPr>
            <a:xfrm>
              <a:off x="4197" y="3514"/>
              <a:ext cx="2266" cy="520"/>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广州市中职学校教师</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发展中心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60" name="文本框 59"/>
            <p:cNvSpPr txBox="1"/>
            <p:nvPr>
              <p:custDataLst>
                <p:tags r:id="rId19"/>
              </p:custDataLst>
            </p:nvPr>
          </p:nvSpPr>
          <p:spPr>
            <a:xfrm flipH="1">
              <a:off x="4209" y="4925"/>
              <a:ext cx="2193" cy="2308"/>
            </a:xfrm>
            <a:prstGeom prst="rect">
              <a:avLst/>
            </a:prstGeom>
            <a:noFill/>
          </p:spPr>
          <p:txBody>
            <a:bodyPr wrap="square" rtlCol="0"/>
            <a:lstStyle/>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负责中等职业学校校长提高培训、高级研修和中职教师示范性培训等；</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sp>
          <p:nvSpPr>
            <p:cNvPr id="75" name="梯形 74"/>
            <p:cNvSpPr/>
            <p:nvPr>
              <p:custDataLst>
                <p:tags r:id="rId20"/>
              </p:custDataLst>
            </p:nvPr>
          </p:nvSpPr>
          <p:spPr>
            <a:xfrm flipV="1">
              <a:off x="6840" y="8033"/>
              <a:ext cx="2944" cy="547"/>
            </a:xfrm>
            <a:prstGeom prst="trapezoid">
              <a:avLst>
                <a:gd name="adj" fmla="val 34090"/>
              </a:avLst>
            </a:prstGeom>
            <a:solidFill>
              <a:srgbClr val="56CA9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76" name="梯形 75"/>
            <p:cNvSpPr/>
            <p:nvPr>
              <p:custDataLst>
                <p:tags r:id="rId21"/>
              </p:custDataLst>
            </p:nvPr>
          </p:nvSpPr>
          <p:spPr>
            <a:xfrm>
              <a:off x="6840" y="3012"/>
              <a:ext cx="2944" cy="547"/>
            </a:xfrm>
            <a:prstGeom prst="trapezoid">
              <a:avLst>
                <a:gd name="adj" fmla="val 34090"/>
              </a:avLst>
            </a:prstGeom>
            <a:solidFill>
              <a:srgbClr val="56CA95">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77" name="矩形 76"/>
            <p:cNvSpPr/>
            <p:nvPr>
              <p:custDataLst>
                <p:tags r:id="rId22"/>
              </p:custDataLst>
            </p:nvPr>
          </p:nvSpPr>
          <p:spPr>
            <a:xfrm>
              <a:off x="7026" y="3012"/>
              <a:ext cx="2568" cy="5567"/>
            </a:xfrm>
            <a:prstGeom prst="rect">
              <a:avLst/>
            </a:prstGeom>
            <a:solidFill>
              <a:srgbClr val="56CA95"/>
            </a:solidFill>
            <a:ln>
              <a:noFill/>
            </a:ln>
            <a:effectLst>
              <a:outerShdw blurRad="63500" dist="25400" dir="10800000" algn="r" rotWithShape="0">
                <a:srgbClr val="56CA95">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78" name="任意多边形 77"/>
            <p:cNvSpPr/>
            <p:nvPr>
              <p:custDataLst>
                <p:tags r:id="rId23"/>
              </p:custDataLst>
            </p:nvPr>
          </p:nvSpPr>
          <p:spPr>
            <a:xfrm>
              <a:off x="7191"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56CA95">
                <a:lumMod val="20000"/>
                <a:lumOff val="80000"/>
              </a:srgbClr>
            </a:solidFill>
            <a:ln>
              <a:noFill/>
              <a:prstDash val="dash"/>
            </a:ln>
            <a:effectLst>
              <a:outerShdw blurRad="63500" dist="25400" dir="10800000" algn="r" rotWithShape="0">
                <a:srgbClr val="56CA95">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80" name="文本框 79"/>
            <p:cNvSpPr txBox="1"/>
            <p:nvPr>
              <p:custDataLst>
                <p:tags r:id="rId24"/>
              </p:custDataLst>
            </p:nvPr>
          </p:nvSpPr>
          <p:spPr>
            <a:xfrm>
              <a:off x="7260" y="3528"/>
              <a:ext cx="2266" cy="520"/>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广州市民办学校教师</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发展中心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81" name="文本框 80"/>
            <p:cNvSpPr txBox="1"/>
            <p:nvPr>
              <p:custDataLst>
                <p:tags r:id="rId25"/>
              </p:custDataLst>
            </p:nvPr>
          </p:nvSpPr>
          <p:spPr>
            <a:xfrm flipH="1">
              <a:off x="7210" y="5000"/>
              <a:ext cx="2439" cy="2308"/>
            </a:xfrm>
            <a:prstGeom prst="rect">
              <a:avLst/>
            </a:prstGeom>
            <a:noFill/>
          </p:spPr>
          <p:txBody>
            <a:bodyPr wrap="square" rtlCol="0"/>
            <a:lstStyle/>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负责民办学校校长、教师示范性培训等；</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sp>
          <p:nvSpPr>
            <p:cNvPr id="103" name="梯形 102"/>
            <p:cNvSpPr/>
            <p:nvPr>
              <p:custDataLst>
                <p:tags r:id="rId26"/>
              </p:custDataLst>
            </p:nvPr>
          </p:nvSpPr>
          <p:spPr>
            <a:xfrm flipV="1">
              <a:off x="13015" y="8033"/>
              <a:ext cx="2944" cy="547"/>
            </a:xfrm>
            <a:prstGeom prst="trapezoid">
              <a:avLst>
                <a:gd name="adj" fmla="val 34090"/>
              </a:avLst>
            </a:prstGeom>
            <a:solidFill>
              <a:srgbClr val="F18870">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04" name="梯形 103"/>
            <p:cNvSpPr/>
            <p:nvPr>
              <p:custDataLst>
                <p:tags r:id="rId27"/>
              </p:custDataLst>
            </p:nvPr>
          </p:nvSpPr>
          <p:spPr>
            <a:xfrm>
              <a:off x="13015" y="3012"/>
              <a:ext cx="2944" cy="547"/>
            </a:xfrm>
            <a:prstGeom prst="trapezoid">
              <a:avLst>
                <a:gd name="adj" fmla="val 34090"/>
              </a:avLst>
            </a:prstGeom>
            <a:solidFill>
              <a:srgbClr val="F18870">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05" name="矩形 104"/>
            <p:cNvSpPr/>
            <p:nvPr>
              <p:custDataLst>
                <p:tags r:id="rId28"/>
              </p:custDataLst>
            </p:nvPr>
          </p:nvSpPr>
          <p:spPr>
            <a:xfrm>
              <a:off x="13201" y="3012"/>
              <a:ext cx="2568" cy="5567"/>
            </a:xfrm>
            <a:prstGeom prst="rect">
              <a:avLst/>
            </a:prstGeom>
            <a:solidFill>
              <a:srgbClr val="F18870"/>
            </a:solidFill>
            <a:ln>
              <a:noFill/>
            </a:ln>
            <a:effectLst>
              <a:outerShdw blurRad="63500" dist="25400" dir="10800000" algn="r" rotWithShape="0">
                <a:srgbClr val="F18870">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106" name="任意多边形 105"/>
            <p:cNvSpPr/>
            <p:nvPr>
              <p:custDataLst>
                <p:tags r:id="rId29"/>
              </p:custDataLst>
            </p:nvPr>
          </p:nvSpPr>
          <p:spPr>
            <a:xfrm>
              <a:off x="13365"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F18870">
                <a:lumMod val="20000"/>
                <a:lumOff val="80000"/>
              </a:srgbClr>
            </a:solidFill>
            <a:ln>
              <a:noFill/>
              <a:prstDash val="dash"/>
            </a:ln>
            <a:effectLst>
              <a:outerShdw blurRad="63500" dist="25400" dir="10800000" algn="r" rotWithShape="0">
                <a:srgbClr val="F18870">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108" name="文本框 107"/>
            <p:cNvSpPr txBox="1"/>
            <p:nvPr>
              <p:custDataLst>
                <p:tags r:id="rId30"/>
              </p:custDataLst>
            </p:nvPr>
          </p:nvSpPr>
          <p:spPr>
            <a:xfrm>
              <a:off x="13229" y="3559"/>
              <a:ext cx="2734" cy="708"/>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广州市幼儿园教师发展中心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109" name="文本框 108"/>
            <p:cNvSpPr txBox="1"/>
            <p:nvPr>
              <p:custDataLst>
                <p:tags r:id="rId31"/>
              </p:custDataLst>
            </p:nvPr>
          </p:nvSpPr>
          <p:spPr>
            <a:xfrm flipH="1">
              <a:off x="13521" y="4925"/>
              <a:ext cx="2192" cy="2308"/>
            </a:xfrm>
            <a:prstGeom prst="rect">
              <a:avLst/>
            </a:prstGeom>
            <a:noFill/>
          </p:spPr>
          <p:txBody>
            <a:bodyPr wrap="square" rtlCol="0"/>
            <a:lstStyle/>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负责幼儿园园长和教师示范性培训等；</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a:p>
              <a:pPr algn="just" fontAlgn="auto">
                <a:lnSpc>
                  <a:spcPct val="130000"/>
                </a:lnSpc>
                <a:spcAft>
                  <a:spcPts val="1000"/>
                </a:spcAft>
              </a:pP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cxnSp>
          <p:nvCxnSpPr>
            <p:cNvPr id="112" name="直接连接符 111"/>
            <p:cNvCxnSpPr/>
            <p:nvPr>
              <p:custDataLst>
                <p:tags r:id="rId32"/>
              </p:custDataLst>
            </p:nvPr>
          </p:nvCxnSpPr>
          <p:spPr>
            <a:xfrm flipH="1">
              <a:off x="3279" y="881"/>
              <a:ext cx="2000" cy="0"/>
            </a:xfrm>
            <a:prstGeom prst="line">
              <a:avLst/>
            </a:prstGeom>
            <a:ln>
              <a:headEnd type="oval"/>
              <a:tailEnd type="none"/>
            </a:ln>
          </p:spPr>
          <p:style>
            <a:lnRef idx="1">
              <a:srgbClr val="6096E6"/>
            </a:lnRef>
            <a:fillRef idx="0">
              <a:srgbClr val="6096E6"/>
            </a:fillRef>
            <a:effectRef idx="0">
              <a:srgbClr val="6096E6"/>
            </a:effectRef>
            <a:fontRef idx="minor">
              <a:srgbClr val="000000"/>
            </a:fontRef>
          </p:style>
        </p:cxnSp>
        <p:cxnSp>
          <p:nvCxnSpPr>
            <p:cNvPr id="113" name="直接连接符 112"/>
            <p:cNvCxnSpPr/>
            <p:nvPr>
              <p:custDataLst>
                <p:tags r:id="rId33"/>
              </p:custDataLst>
            </p:nvPr>
          </p:nvCxnSpPr>
          <p:spPr>
            <a:xfrm>
              <a:off x="13922" y="881"/>
              <a:ext cx="2000" cy="0"/>
            </a:xfrm>
            <a:prstGeom prst="line">
              <a:avLst/>
            </a:prstGeom>
            <a:ln>
              <a:headEnd type="oval"/>
              <a:tailEnd type="none"/>
            </a:ln>
          </p:spPr>
          <p:style>
            <a:lnRef idx="1">
              <a:srgbClr val="6096E6"/>
            </a:lnRef>
            <a:fillRef idx="0">
              <a:srgbClr val="6096E6"/>
            </a:fillRef>
            <a:effectRef idx="0">
              <a:srgbClr val="6096E6"/>
            </a:effectRef>
            <a:fontRef idx="minor">
              <a:srgbClr val="000000"/>
            </a:fontRef>
          </p:style>
        </p:cxnSp>
        <p:sp>
          <p:nvSpPr>
            <p:cNvPr id="31" name="梯形 30"/>
            <p:cNvSpPr/>
            <p:nvPr>
              <p:custDataLst>
                <p:tags r:id="rId34"/>
              </p:custDataLst>
            </p:nvPr>
          </p:nvSpPr>
          <p:spPr>
            <a:xfrm flipV="1">
              <a:off x="16102" y="8033"/>
              <a:ext cx="2944" cy="547"/>
            </a:xfrm>
            <a:prstGeom prst="trapezoid">
              <a:avLst>
                <a:gd name="adj" fmla="val 34090"/>
              </a:avLst>
            </a:prstGeom>
            <a:solidFill>
              <a:srgbClr val="EC5F74">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32" name="梯形 31"/>
            <p:cNvSpPr/>
            <p:nvPr>
              <p:custDataLst>
                <p:tags r:id="rId35"/>
              </p:custDataLst>
            </p:nvPr>
          </p:nvSpPr>
          <p:spPr>
            <a:xfrm>
              <a:off x="16102" y="3012"/>
              <a:ext cx="2944" cy="547"/>
            </a:xfrm>
            <a:prstGeom prst="trapezoid">
              <a:avLst>
                <a:gd name="adj" fmla="val 34090"/>
              </a:avLst>
            </a:prstGeom>
            <a:solidFill>
              <a:srgbClr val="EC5F74">
                <a:lumMod val="75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33" name="矩形 32"/>
            <p:cNvSpPr/>
            <p:nvPr>
              <p:custDataLst>
                <p:tags r:id="rId36"/>
              </p:custDataLst>
            </p:nvPr>
          </p:nvSpPr>
          <p:spPr>
            <a:xfrm>
              <a:off x="16288" y="3012"/>
              <a:ext cx="2568" cy="5567"/>
            </a:xfrm>
            <a:prstGeom prst="rect">
              <a:avLst/>
            </a:prstGeom>
            <a:solidFill>
              <a:srgbClr val="EC5F74"/>
            </a:solidFill>
            <a:ln>
              <a:noFill/>
            </a:ln>
            <a:effectLst>
              <a:outerShdw blurRad="63500" dist="25400" dir="10800000" algn="r" rotWithShape="0">
                <a:srgbClr val="EC5F74">
                  <a:lumMod val="50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rtlCol="0" anchor="ctr"/>
            <a:lstStyle/>
            <a:p>
              <a:pPr algn="ctr"/>
              <a:endParaRPr lang="zh-CN" altLang="en-US"/>
            </a:p>
          </p:txBody>
        </p:sp>
        <p:sp>
          <p:nvSpPr>
            <p:cNvPr id="34" name="任意多边形 33"/>
            <p:cNvSpPr/>
            <p:nvPr>
              <p:custDataLst>
                <p:tags r:id="rId37"/>
              </p:custDataLst>
            </p:nvPr>
          </p:nvSpPr>
          <p:spPr>
            <a:xfrm>
              <a:off x="16453" y="3191"/>
              <a:ext cx="2404" cy="5212"/>
            </a:xfrm>
            <a:custGeom>
              <a:avLst/>
              <a:gdLst/>
              <a:ahLst/>
              <a:cxnLst>
                <a:cxn ang="3">
                  <a:pos x="hc" y="t"/>
                </a:cxn>
                <a:cxn ang="cd2">
                  <a:pos x="l" y="vc"/>
                </a:cxn>
                <a:cxn ang="cd4">
                  <a:pos x="hc" y="b"/>
                </a:cxn>
                <a:cxn ang="0">
                  <a:pos x="r" y="vc"/>
                </a:cxn>
              </a:cxnLst>
              <a:rect l="l" t="t" r="r" b="b"/>
              <a:pathLst>
                <a:path w="2902" h="6291">
                  <a:moveTo>
                    <a:pt x="182" y="362"/>
                  </a:moveTo>
                  <a:cubicBezTo>
                    <a:pt x="182" y="287"/>
                    <a:pt x="242" y="227"/>
                    <a:pt x="317" y="227"/>
                  </a:cubicBezTo>
                  <a:cubicBezTo>
                    <a:pt x="392" y="227"/>
                    <a:pt x="452" y="287"/>
                    <a:pt x="452" y="362"/>
                  </a:cubicBezTo>
                  <a:cubicBezTo>
                    <a:pt x="452" y="437"/>
                    <a:pt x="392" y="497"/>
                    <a:pt x="317" y="497"/>
                  </a:cubicBezTo>
                  <a:cubicBezTo>
                    <a:pt x="242" y="497"/>
                    <a:pt x="182" y="437"/>
                    <a:pt x="182" y="362"/>
                  </a:cubicBezTo>
                  <a:close/>
                  <a:moveTo>
                    <a:pt x="0" y="0"/>
                  </a:moveTo>
                  <a:lnTo>
                    <a:pt x="2902" y="0"/>
                  </a:lnTo>
                  <a:lnTo>
                    <a:pt x="2902" y="6291"/>
                  </a:lnTo>
                  <a:lnTo>
                    <a:pt x="0" y="6291"/>
                  </a:lnTo>
                  <a:lnTo>
                    <a:pt x="0" y="0"/>
                  </a:lnTo>
                  <a:close/>
                </a:path>
              </a:pathLst>
            </a:custGeom>
            <a:solidFill>
              <a:srgbClr val="EC5F74">
                <a:lumMod val="20000"/>
                <a:lumOff val="80000"/>
              </a:srgbClr>
            </a:solidFill>
            <a:ln>
              <a:noFill/>
              <a:prstDash val="dash"/>
            </a:ln>
            <a:effectLst>
              <a:outerShdw blurRad="63500" dist="25400" dir="10800000" algn="r" rotWithShape="0">
                <a:srgbClr val="EC5F74">
                  <a:lumMod val="75000"/>
                  <a:alpha val="40000"/>
                </a:srgbClr>
              </a:outerShdw>
            </a:effectLst>
          </p:spPr>
          <p:style>
            <a:lnRef idx="2">
              <a:srgbClr val="6096E6">
                <a:shade val="50000"/>
              </a:srgbClr>
            </a:lnRef>
            <a:fillRef idx="1">
              <a:srgbClr val="6096E6"/>
            </a:fillRef>
            <a:effectRef idx="0">
              <a:srgbClr val="6096E6"/>
            </a:effectRef>
            <a:fontRef idx="minor">
              <a:srgbClr val="FFFFFF"/>
            </a:fontRef>
          </p:style>
          <p:txBody>
            <a:bodyPr wrap="square" rtlCol="0" anchor="ctr">
              <a:noAutofit/>
            </a:bodyPr>
            <a:lstStyle/>
            <a:p>
              <a:pPr algn="ctr"/>
              <a:endParaRPr lang="zh-CN" altLang="en-US"/>
            </a:p>
          </p:txBody>
        </p:sp>
        <p:sp>
          <p:nvSpPr>
            <p:cNvPr id="36" name="文本框 35"/>
            <p:cNvSpPr txBox="1"/>
            <p:nvPr>
              <p:custDataLst>
                <p:tags r:id="rId38"/>
              </p:custDataLst>
            </p:nvPr>
          </p:nvSpPr>
          <p:spPr>
            <a:xfrm>
              <a:off x="16198" y="3514"/>
              <a:ext cx="2920" cy="928"/>
            </a:xfrm>
            <a:prstGeom prst="rect">
              <a:avLst/>
            </a:prstGeom>
            <a:noFill/>
          </p:spPr>
          <p:txBody>
            <a:bodyPr wrap="square" bIns="0" rtlCol="0">
              <a:noAutofit/>
            </a:bodyPr>
            <a:lstStyle/>
            <a:p>
              <a:pPr algn="ctr" fontAlgn="auto"/>
              <a:r>
                <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rPr>
                <a:t>广州市教师发展研训中心</a:t>
              </a:r>
              <a:endParaRPr lang="zh-CN" altLang="en-US" spc="150">
                <a:solidFill>
                  <a:srgbClr val="000000">
                    <a:lumMod val="65000"/>
                    <a:lumOff val="35000"/>
                  </a:srgbClr>
                </a:solidFill>
                <a:uFillTx/>
                <a:latin typeface="思源黑体 CN Medium" panose="020B0600000000000000" charset="-122"/>
                <a:ea typeface="思源黑体 CN Medium" panose="020B0600000000000000" charset="-122"/>
                <a:sym typeface="微软雅黑" panose="020B0503020204020204" charset="-122"/>
              </a:endParaRPr>
            </a:p>
          </p:txBody>
        </p:sp>
        <p:sp>
          <p:nvSpPr>
            <p:cNvPr id="37" name="文本框 36"/>
            <p:cNvSpPr txBox="1"/>
            <p:nvPr>
              <p:custDataLst>
                <p:tags r:id="rId39"/>
              </p:custDataLst>
            </p:nvPr>
          </p:nvSpPr>
          <p:spPr>
            <a:xfrm flipH="1">
              <a:off x="16604" y="4925"/>
              <a:ext cx="2193" cy="2308"/>
            </a:xfrm>
            <a:prstGeom prst="rect">
              <a:avLst/>
            </a:prstGeom>
            <a:noFill/>
          </p:spPr>
          <p:txBody>
            <a:bodyPr wrap="square" rtlCol="0"/>
            <a:lstStyle/>
            <a:p>
              <a:pPr algn="just" fontAlgn="auto">
                <a:lnSpc>
                  <a:spcPct val="130000"/>
                </a:lnSpc>
                <a:spcAft>
                  <a:spcPts val="1000"/>
                </a:spcAft>
              </a:pPr>
              <a:r>
                <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rPr>
                <a:t>负责研训人员市级培训工作等。</a:t>
              </a:r>
              <a:endParaRPr lang="zh-CN" altLang="en-US" sz="1200" spc="150">
                <a:solidFill>
                  <a:srgbClr val="000000">
                    <a:lumMod val="65000"/>
                    <a:lumOff val="35000"/>
                  </a:srgbClr>
                </a:solidFill>
                <a:uFillTx/>
                <a:latin typeface="宋体" panose="02010600030101010101" pitchFamily="2" charset="-122"/>
                <a:ea typeface="宋体" panose="02010600030101010101" pitchFamily="2" charset="-122"/>
                <a:sym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p14:dur="700" advClick="0" advTm="5000"/>
    </mc:Choice>
    <mc:Fallback>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45135" y="288925"/>
            <a:ext cx="11746230" cy="6142990"/>
            <a:chOff x="701" y="455"/>
            <a:chExt cx="18498" cy="9674"/>
          </a:xfrm>
        </p:grpSpPr>
        <p:grpSp>
          <p:nvGrpSpPr>
            <p:cNvPr id="10" name="组合 9"/>
            <p:cNvGrpSpPr/>
            <p:nvPr/>
          </p:nvGrpSpPr>
          <p:grpSpPr>
            <a:xfrm rot="0" flipV="1">
              <a:off x="1399" y="455"/>
              <a:ext cx="17801" cy="9674"/>
              <a:chOff x="1425344" y="661437"/>
              <a:chExt cx="9341307" cy="5427407"/>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16200000" flipV="1">
                <a:off x="3382294" y="-1295513"/>
                <a:ext cx="5427407" cy="9341307"/>
              </a:xfrm>
              <a:prstGeom prst="rect">
                <a:avLst/>
              </a:prstGeom>
            </p:spPr>
          </p:pic>
          <p:sp>
            <p:nvSpPr>
              <p:cNvPr id="9" name="矩形 8"/>
              <p:cNvSpPr/>
              <p:nvPr/>
            </p:nvSpPr>
            <p:spPr>
              <a:xfrm>
                <a:off x="2819400" y="1654175"/>
                <a:ext cx="6629400" cy="3565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rot="0">
              <a:off x="701" y="1862"/>
              <a:ext cx="16265" cy="6237"/>
              <a:chOff x="701" y="2066"/>
              <a:chExt cx="16265" cy="6237"/>
            </a:xfrm>
          </p:grpSpPr>
          <p:pic>
            <p:nvPicPr>
              <p:cNvPr id="7" name="图片 6"/>
              <p:cNvPicPr>
                <a:picLocks noChangeAspect="1"/>
              </p:cNvPicPr>
              <p:nvPr/>
            </p:nvPicPr>
            <p:blipFill rotWithShape="1">
              <a:blip r:embed="rId2">
                <a:extLst>
                  <a:ext uri="{28A0092B-C50C-407E-A947-70E740481C1C}">
                    <a14:useLocalDpi xmlns:a14="http://schemas.microsoft.com/office/drawing/2010/main" val="0"/>
                  </a:ext>
                </a:extLst>
              </a:blip>
              <a:srcRect t="66652" r="52803"/>
              <a:stretch>
                <a:fillRect/>
              </a:stretch>
            </p:blipFill>
            <p:spPr>
              <a:xfrm>
                <a:off x="701" y="2688"/>
                <a:ext cx="5619" cy="5615"/>
              </a:xfrm>
              <a:prstGeom prst="rect">
                <a:avLst/>
              </a:prstGeom>
            </p:spPr>
          </p:pic>
          <p:sp>
            <p:nvSpPr>
              <p:cNvPr id="5" name="文本框 4"/>
              <p:cNvSpPr txBox="1"/>
              <p:nvPr/>
            </p:nvSpPr>
            <p:spPr>
              <a:xfrm>
                <a:off x="3446" y="2066"/>
                <a:ext cx="13520" cy="5919"/>
              </a:xfrm>
              <a:prstGeom prst="rect">
                <a:avLst/>
              </a:prstGeom>
              <a:noFill/>
            </p:spPr>
            <p:txBody>
              <a:bodyPr wrap="square" rtlCol="0">
                <a:noAutofit/>
              </a:bodyPr>
              <a:lstStyle/>
              <a:p>
                <a:endParaRPr sz="2400"/>
              </a:p>
              <a:p>
                <a:endParaRPr sz="2400"/>
              </a:p>
              <a:p>
                <a:endParaRPr sz="2400"/>
              </a:p>
              <a:p>
                <a:endParaRPr sz="2400"/>
              </a:p>
              <a:p>
                <a:endParaRPr sz="2400"/>
              </a:p>
              <a:p>
                <a:endParaRPr sz="2400"/>
              </a:p>
              <a:p>
                <a:endParaRPr sz="2400"/>
              </a:p>
              <a:p>
                <a:endParaRPr sz="2400"/>
              </a:p>
              <a:p>
                <a:endParaRPr sz="2400"/>
              </a:p>
              <a:p>
                <a:endParaRPr sz="2400"/>
              </a:p>
              <a:p>
                <a:r>
                  <a:rPr lang="en-US" sz="2000"/>
                  <a:t>                  </a:t>
                </a:r>
                <a:r>
                  <a:rPr sz="2000"/>
                  <a:t>以天数计算继续教育学时的培训，按</a:t>
                </a:r>
                <a:r>
                  <a:rPr sz="2000" b="1">
                    <a:solidFill>
                      <a:srgbClr val="C00000"/>
                    </a:solidFill>
                  </a:rPr>
                  <a:t>每天</a:t>
                </a:r>
                <a:r>
                  <a:rPr lang="en-US" sz="2000" b="1">
                    <a:solidFill>
                      <a:srgbClr val="C00000"/>
                    </a:solidFill>
                  </a:rPr>
                  <a:t>=</a:t>
                </a:r>
                <a:r>
                  <a:rPr sz="2000" b="1">
                    <a:solidFill>
                      <a:srgbClr val="C00000"/>
                    </a:solidFill>
                  </a:rPr>
                  <a:t>8学时</a:t>
                </a:r>
                <a:r>
                  <a:rPr sz="2000"/>
                  <a:t>计算；</a:t>
                </a:r>
                <a:endParaRPr sz="2000"/>
              </a:p>
              <a:p>
                <a:r>
                  <a:rPr sz="2000"/>
                  <a:t> </a:t>
                </a:r>
                <a:r>
                  <a:rPr lang="en-US" sz="2000"/>
                  <a:t>                 </a:t>
                </a:r>
                <a:r>
                  <a:rPr sz="2000"/>
                  <a:t>不足一天的培训，按</a:t>
                </a:r>
                <a:r>
                  <a:rPr sz="2000" b="1">
                    <a:solidFill>
                      <a:srgbClr val="C00000"/>
                    </a:solidFill>
                  </a:rPr>
                  <a:t>每45分钟=1学时</a:t>
                </a:r>
                <a:r>
                  <a:rPr sz="2000"/>
                  <a:t>的实际时间计算。</a:t>
                </a:r>
                <a:endParaRPr sz="2000"/>
              </a:p>
            </p:txBody>
          </p:sp>
        </p:grpSp>
        <p:sp>
          <p:nvSpPr>
            <p:cNvPr id="50" name="任意多边形 49"/>
            <p:cNvSpPr/>
            <p:nvPr>
              <p:custDataLst>
                <p:tags r:id="rId3"/>
              </p:custDataLst>
            </p:nvPr>
          </p:nvSpPr>
          <p:spPr>
            <a:xfrm>
              <a:off x="4975" y="3361"/>
              <a:ext cx="1475" cy="1001"/>
            </a:xfrm>
            <a:custGeom>
              <a:avLst/>
              <a:gdLst>
                <a:gd name="connsiteX0" fmla="*/ 0 w 1052290"/>
                <a:gd name="connsiteY0" fmla="*/ 0 h 714376"/>
                <a:gd name="connsiteX1" fmla="*/ 695102 w 1052290"/>
                <a:gd name="connsiteY1" fmla="*/ 0 h 714376"/>
                <a:gd name="connsiteX2" fmla="*/ 1052290 w 1052290"/>
                <a:gd name="connsiteY2" fmla="*/ 357188 h 714376"/>
                <a:gd name="connsiteX3" fmla="*/ 1052289 w 1052290"/>
                <a:gd name="connsiteY3" fmla="*/ 357188 h 714376"/>
                <a:gd name="connsiteX4" fmla="*/ 695101 w 1052290"/>
                <a:gd name="connsiteY4" fmla="*/ 714376 h 714376"/>
                <a:gd name="connsiteX5" fmla="*/ 244992 w 1052290"/>
                <a:gd name="connsiteY5" fmla="*/ 714376 h 714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2290" h="714376">
                  <a:moveTo>
                    <a:pt x="0" y="0"/>
                  </a:moveTo>
                  <a:lnTo>
                    <a:pt x="695102" y="0"/>
                  </a:lnTo>
                  <a:cubicBezTo>
                    <a:pt x="892371" y="0"/>
                    <a:pt x="1052290" y="159919"/>
                    <a:pt x="1052290" y="357188"/>
                  </a:cubicBezTo>
                  <a:lnTo>
                    <a:pt x="1052289" y="357188"/>
                  </a:lnTo>
                  <a:cubicBezTo>
                    <a:pt x="1052289" y="554457"/>
                    <a:pt x="892370" y="714376"/>
                    <a:pt x="695101" y="714376"/>
                  </a:cubicBezTo>
                  <a:lnTo>
                    <a:pt x="244992" y="714376"/>
                  </a:lnTo>
                  <a:close/>
                </a:path>
              </a:pathLst>
            </a:custGeom>
            <a:solidFill>
              <a:srgbClr val="E779A3"/>
            </a:solidFill>
          </p:spPr>
          <p:txBody>
            <a:bodyPr rot="0" spcFirstLastPara="0" vertOverflow="overflow" horzOverflow="overflow" vert="horz" wrap="square" lIns="180000" tIns="45720" rIns="91440" bIns="45720" numCol="1" spcCol="0" rtlCol="0" fromWordArt="0" anchor="ctr" anchorCtr="0" forceAA="0" compatLnSpc="1">
              <a:normAutofit/>
            </a:bodyPr>
            <a:lstStyle/>
            <a:p>
              <a:pPr algn="ctr"/>
              <a:r>
                <a:rPr lang="en-US" altLang="zh-CN" sz="2800" b="1" dirty="0">
                  <a:solidFill>
                    <a:srgbClr val="FFFFFF"/>
                  </a:solidFill>
                </a:rPr>
                <a:t>01</a:t>
              </a:r>
              <a:endParaRPr lang="zh-CN" altLang="en-US" sz="2800" b="1" dirty="0" err="1">
                <a:solidFill>
                  <a:srgbClr val="FFFFFF"/>
                </a:solidFill>
              </a:endParaRPr>
            </a:p>
          </p:txBody>
        </p:sp>
        <p:sp>
          <p:nvSpPr>
            <p:cNvPr id="51" name="任意多边形 50"/>
            <p:cNvSpPr/>
            <p:nvPr>
              <p:custDataLst>
                <p:tags r:id="rId4"/>
              </p:custDataLst>
            </p:nvPr>
          </p:nvSpPr>
          <p:spPr>
            <a:xfrm>
              <a:off x="5400" y="4602"/>
              <a:ext cx="1537" cy="1001"/>
            </a:xfrm>
            <a:custGeom>
              <a:avLst/>
              <a:gdLst>
                <a:gd name="connsiteX0" fmla="*/ 0 w 1097115"/>
                <a:gd name="connsiteY0" fmla="*/ 0 h 714376"/>
                <a:gd name="connsiteX1" fmla="*/ 739927 w 1097115"/>
                <a:gd name="connsiteY1" fmla="*/ 0 h 714376"/>
                <a:gd name="connsiteX2" fmla="*/ 1097115 w 1097115"/>
                <a:gd name="connsiteY2" fmla="*/ 357188 h 714376"/>
                <a:gd name="connsiteX3" fmla="*/ 1097114 w 1097115"/>
                <a:gd name="connsiteY3" fmla="*/ 357188 h 714376"/>
                <a:gd name="connsiteX4" fmla="*/ 739926 w 1097115"/>
                <a:gd name="connsiteY4" fmla="*/ 714376 h 714376"/>
                <a:gd name="connsiteX5" fmla="*/ 244992 w 1097115"/>
                <a:gd name="connsiteY5" fmla="*/ 714376 h 714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115" h="714376">
                  <a:moveTo>
                    <a:pt x="0" y="0"/>
                  </a:moveTo>
                  <a:lnTo>
                    <a:pt x="739927" y="0"/>
                  </a:lnTo>
                  <a:cubicBezTo>
                    <a:pt x="937196" y="0"/>
                    <a:pt x="1097115" y="159919"/>
                    <a:pt x="1097115" y="357188"/>
                  </a:cubicBezTo>
                  <a:lnTo>
                    <a:pt x="1097114" y="357188"/>
                  </a:lnTo>
                  <a:cubicBezTo>
                    <a:pt x="1097114" y="554457"/>
                    <a:pt x="937195" y="714376"/>
                    <a:pt x="739926" y="714376"/>
                  </a:cubicBezTo>
                  <a:lnTo>
                    <a:pt x="244992" y="714376"/>
                  </a:lnTo>
                  <a:close/>
                </a:path>
              </a:pathLst>
            </a:custGeom>
            <a:solidFill>
              <a:srgbClr val="FFC91D"/>
            </a:solidFill>
          </p:spPr>
          <p:txBody>
            <a:bodyPr rot="0" spcFirstLastPara="0" vertOverflow="overflow" horzOverflow="overflow" vert="horz" wrap="square" lIns="180000" tIns="45720" rIns="91440" bIns="45720" numCol="1" spcCol="0" rtlCol="0" fromWordArt="0" anchor="ctr" anchorCtr="0" forceAA="0" compatLnSpc="1">
              <a:normAutofit/>
            </a:bodyPr>
            <a:lstStyle/>
            <a:p>
              <a:pPr algn="ctr"/>
              <a:r>
                <a:rPr lang="en-US" altLang="zh-CN" sz="2800" b="1" dirty="0">
                  <a:solidFill>
                    <a:srgbClr val="FFFFFF"/>
                  </a:solidFill>
                </a:rPr>
                <a:t>02</a:t>
              </a:r>
              <a:endParaRPr lang="zh-CN" altLang="en-US" sz="2800" b="1" dirty="0" err="1">
                <a:solidFill>
                  <a:srgbClr val="FFFFFF"/>
                </a:solidFill>
              </a:endParaRPr>
            </a:p>
          </p:txBody>
        </p:sp>
        <p:sp>
          <p:nvSpPr>
            <p:cNvPr id="52" name="任意多边形 51"/>
            <p:cNvSpPr/>
            <p:nvPr>
              <p:custDataLst>
                <p:tags r:id="rId5"/>
              </p:custDataLst>
            </p:nvPr>
          </p:nvSpPr>
          <p:spPr>
            <a:xfrm>
              <a:off x="5826" y="5843"/>
              <a:ext cx="1600" cy="1001"/>
            </a:xfrm>
            <a:custGeom>
              <a:avLst/>
              <a:gdLst>
                <a:gd name="connsiteX0" fmla="*/ 0 w 1141940"/>
                <a:gd name="connsiteY0" fmla="*/ 0 h 714376"/>
                <a:gd name="connsiteX1" fmla="*/ 784752 w 1141940"/>
                <a:gd name="connsiteY1" fmla="*/ 0 h 714376"/>
                <a:gd name="connsiteX2" fmla="*/ 1141940 w 1141940"/>
                <a:gd name="connsiteY2" fmla="*/ 357188 h 714376"/>
                <a:gd name="connsiteX3" fmla="*/ 1141939 w 1141940"/>
                <a:gd name="connsiteY3" fmla="*/ 357188 h 714376"/>
                <a:gd name="connsiteX4" fmla="*/ 784751 w 1141940"/>
                <a:gd name="connsiteY4" fmla="*/ 714376 h 714376"/>
                <a:gd name="connsiteX5" fmla="*/ 244993 w 1141940"/>
                <a:gd name="connsiteY5" fmla="*/ 714376 h 714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1940" h="714376">
                  <a:moveTo>
                    <a:pt x="0" y="0"/>
                  </a:moveTo>
                  <a:lnTo>
                    <a:pt x="784752" y="0"/>
                  </a:lnTo>
                  <a:cubicBezTo>
                    <a:pt x="982021" y="0"/>
                    <a:pt x="1141940" y="159919"/>
                    <a:pt x="1141940" y="357188"/>
                  </a:cubicBezTo>
                  <a:lnTo>
                    <a:pt x="1141939" y="357188"/>
                  </a:lnTo>
                  <a:cubicBezTo>
                    <a:pt x="1141939" y="554457"/>
                    <a:pt x="982020" y="714376"/>
                    <a:pt x="784751" y="714376"/>
                  </a:cubicBezTo>
                  <a:lnTo>
                    <a:pt x="244993" y="714376"/>
                  </a:lnTo>
                  <a:close/>
                </a:path>
              </a:pathLst>
            </a:custGeom>
            <a:solidFill>
              <a:srgbClr val="B7DC50"/>
            </a:solidFill>
          </p:spPr>
          <p:txBody>
            <a:bodyPr rot="0" spcFirstLastPara="0" vertOverflow="overflow" horzOverflow="overflow" vert="horz" wrap="square" lIns="180000" tIns="45720" rIns="91440" bIns="45720" numCol="1" spcCol="0" rtlCol="0" fromWordArt="0" anchor="ctr" anchorCtr="0" forceAA="0" compatLnSpc="1">
              <a:normAutofit/>
            </a:bodyPr>
            <a:lstStyle/>
            <a:p>
              <a:pPr algn="ctr"/>
              <a:r>
                <a:rPr lang="en-US" altLang="zh-CN" sz="2800" b="1" dirty="0">
                  <a:solidFill>
                    <a:srgbClr val="FFFFFF"/>
                  </a:solidFill>
                </a:rPr>
                <a:t>03</a:t>
              </a:r>
              <a:endParaRPr lang="zh-CN" altLang="en-US" sz="2800" b="1" dirty="0" err="1">
                <a:solidFill>
                  <a:srgbClr val="FFFFFF"/>
                </a:solidFill>
              </a:endParaRPr>
            </a:p>
          </p:txBody>
        </p:sp>
        <p:sp>
          <p:nvSpPr>
            <p:cNvPr id="53" name="矩形 52"/>
            <p:cNvSpPr/>
            <p:nvPr>
              <p:custDataLst>
                <p:tags r:id="rId6"/>
              </p:custDataLst>
            </p:nvPr>
          </p:nvSpPr>
          <p:spPr>
            <a:xfrm>
              <a:off x="6449" y="3570"/>
              <a:ext cx="6535" cy="582"/>
            </a:xfrm>
            <a:prstGeom prst="rect">
              <a:avLst/>
            </a:prstGeom>
          </p:spPr>
          <p:txBody>
            <a:bodyPr wrap="square" anchor="ctr" anchorCtr="0">
              <a:noAutofit/>
            </a:bodyPr>
            <a:lstStyle/>
            <a:p>
              <a:pPr>
                <a:lnSpc>
                  <a:spcPct val="130000"/>
                </a:lnSpc>
              </a:pPr>
              <a:r>
                <a:rPr sz="2800"/>
                <a:t>公需</a:t>
              </a:r>
              <a:r>
                <a:rPr sz="2800">
                  <a:sym typeface="+mn-ea"/>
                </a:rPr>
                <a:t>科目</a:t>
              </a:r>
              <a:r>
                <a:rPr lang="en-US" sz="2800">
                  <a:sym typeface="+mn-ea"/>
                </a:rPr>
                <a:t> </a:t>
              </a:r>
              <a:r>
                <a:rPr sz="2800">
                  <a:solidFill>
                    <a:srgbClr val="C00000"/>
                  </a:solidFill>
                  <a:latin typeface="微软雅黑" panose="020B0503020204020204" charset="-122"/>
                  <a:ea typeface="微软雅黑" panose="020B0503020204020204" charset="-122"/>
                  <a:sym typeface="+mn-ea"/>
                </a:rPr>
                <a:t>≧</a:t>
              </a:r>
              <a:r>
                <a:rPr lang="en-US" sz="2800">
                  <a:solidFill>
                    <a:srgbClr val="C00000"/>
                  </a:solidFill>
                  <a:latin typeface="微软雅黑" panose="020B0503020204020204" charset="-122"/>
                  <a:ea typeface="微软雅黑" panose="020B0503020204020204" charset="-122"/>
                  <a:sym typeface="+mn-ea"/>
                </a:rPr>
                <a:t> </a:t>
              </a:r>
              <a:r>
                <a:rPr sz="2800">
                  <a:sym typeface="+mn-ea"/>
                </a:rPr>
                <a:t>30学时</a:t>
              </a:r>
              <a:endParaRPr sz="2800">
                <a:sym typeface="+mn-ea"/>
              </a:endParaRPr>
            </a:p>
          </p:txBody>
        </p:sp>
        <p:sp>
          <p:nvSpPr>
            <p:cNvPr id="54" name="矩形 53"/>
            <p:cNvSpPr/>
            <p:nvPr>
              <p:custDataLst>
                <p:tags r:id="rId7"/>
              </p:custDataLst>
            </p:nvPr>
          </p:nvSpPr>
          <p:spPr>
            <a:xfrm>
              <a:off x="6938" y="4812"/>
              <a:ext cx="6535" cy="582"/>
            </a:xfrm>
            <a:prstGeom prst="rect">
              <a:avLst/>
            </a:prstGeom>
          </p:spPr>
          <p:txBody>
            <a:bodyPr wrap="square" anchor="ctr" anchorCtr="0">
              <a:noAutofit/>
            </a:bodyPr>
            <a:lstStyle/>
            <a:p>
              <a:pPr>
                <a:lnSpc>
                  <a:spcPct val="130000"/>
                </a:lnSpc>
              </a:pPr>
              <a:r>
                <a:rPr sz="2800">
                  <a:sym typeface="+mn-ea"/>
                </a:rPr>
                <a:t>专业科目</a:t>
              </a:r>
              <a:r>
                <a:rPr lang="en-US" sz="2800">
                  <a:sym typeface="+mn-ea"/>
                </a:rPr>
                <a:t> </a:t>
              </a:r>
              <a:r>
                <a:rPr sz="2800">
                  <a:solidFill>
                    <a:srgbClr val="C00000"/>
                  </a:solidFill>
                  <a:latin typeface="微软雅黑" panose="020B0503020204020204" charset="-122"/>
                  <a:ea typeface="微软雅黑" panose="020B0503020204020204" charset="-122"/>
                  <a:sym typeface="+mn-ea"/>
                </a:rPr>
                <a:t>≧</a:t>
              </a:r>
              <a:r>
                <a:rPr lang="en-US" sz="2800">
                  <a:solidFill>
                    <a:srgbClr val="C00000"/>
                  </a:solidFill>
                  <a:latin typeface="微软雅黑" panose="020B0503020204020204" charset="-122"/>
                  <a:ea typeface="微软雅黑" panose="020B0503020204020204" charset="-122"/>
                  <a:sym typeface="+mn-ea"/>
                </a:rPr>
                <a:t> </a:t>
              </a:r>
              <a:r>
                <a:rPr sz="2800">
                  <a:sym typeface="+mn-ea"/>
                </a:rPr>
                <a:t>42学时</a:t>
              </a:r>
              <a:endParaRPr sz="2800">
                <a:sym typeface="+mn-ea"/>
              </a:endParaRPr>
            </a:p>
          </p:txBody>
        </p:sp>
        <p:sp>
          <p:nvSpPr>
            <p:cNvPr id="55" name="矩形 54"/>
            <p:cNvSpPr/>
            <p:nvPr>
              <p:custDataLst>
                <p:tags r:id="rId8"/>
              </p:custDataLst>
            </p:nvPr>
          </p:nvSpPr>
          <p:spPr>
            <a:xfrm>
              <a:off x="7426" y="6053"/>
              <a:ext cx="6535" cy="582"/>
            </a:xfrm>
            <a:prstGeom prst="rect">
              <a:avLst/>
            </a:prstGeom>
          </p:spPr>
          <p:txBody>
            <a:bodyPr wrap="square" anchor="ctr" anchorCtr="0">
              <a:noAutofit/>
            </a:bodyPr>
            <a:lstStyle/>
            <a:p>
              <a:pPr>
                <a:lnSpc>
                  <a:spcPct val="130000"/>
                </a:lnSpc>
              </a:pPr>
              <a:r>
                <a:rPr sz="2800">
                  <a:sym typeface="+mn-ea"/>
                </a:rPr>
                <a:t>个人选修科目</a:t>
              </a:r>
              <a:r>
                <a:rPr lang="en-US" sz="2800">
                  <a:sym typeface="+mn-ea"/>
                </a:rPr>
                <a:t> </a:t>
              </a:r>
              <a:r>
                <a:rPr sz="2800">
                  <a:solidFill>
                    <a:srgbClr val="C00000"/>
                  </a:solidFill>
                  <a:latin typeface="微软雅黑" panose="020B0503020204020204" charset="-122"/>
                  <a:ea typeface="微软雅黑" panose="020B0503020204020204" charset="-122"/>
                  <a:sym typeface="+mn-ea"/>
                </a:rPr>
                <a:t>≧</a:t>
              </a:r>
              <a:r>
                <a:rPr lang="en-US" sz="2800">
                  <a:solidFill>
                    <a:srgbClr val="C00000"/>
                  </a:solidFill>
                  <a:latin typeface="微软雅黑" panose="020B0503020204020204" charset="-122"/>
                  <a:ea typeface="微软雅黑" panose="020B0503020204020204" charset="-122"/>
                  <a:sym typeface="+mn-ea"/>
                </a:rPr>
                <a:t> </a:t>
              </a:r>
              <a:r>
                <a:rPr sz="2800">
                  <a:sym typeface="+mn-ea"/>
                </a:rPr>
                <a:t>18学时</a:t>
              </a:r>
              <a:endParaRPr sz="2800">
                <a:sym typeface="+mn-ea"/>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71120" y="1735455"/>
          <a:ext cx="12045950" cy="2249805"/>
        </p:xfrm>
        <a:graphic>
          <a:graphicData uri="http://schemas.openxmlformats.org/drawingml/2006/table">
            <a:tbl>
              <a:tblPr firstRow="1" bandRow="1">
                <a:tableStyleId>{5C22544A-7EE6-4342-B048-85BDC9FD1C3A}</a:tableStyleId>
              </a:tblPr>
              <a:tblGrid>
                <a:gridCol w="1926590"/>
                <a:gridCol w="3828415"/>
                <a:gridCol w="3609340"/>
                <a:gridCol w="2681605"/>
              </a:tblGrid>
              <a:tr h="811530">
                <a:tc>
                  <a:txBody>
                    <a:bodyPr/>
                    <a:lstStyle/>
                    <a:p>
                      <a:pPr indent="0" algn="ctr">
                        <a:lnSpc>
                          <a:spcPct val="120000"/>
                        </a:lnSpc>
                        <a:spcBef>
                          <a:spcPts val="0"/>
                        </a:spcBef>
                        <a:spcAft>
                          <a:spcPts val="0"/>
                        </a:spcAft>
                        <a:buNone/>
                      </a:pPr>
                      <a:r>
                        <a:rPr lang="zh-CN" sz="1700" b="1" spc="130" dirty="0">
                          <a:solidFill>
                            <a:srgbClr val="FFFFFF"/>
                          </a:solidFill>
                          <a:latin typeface="微软雅黑" panose="020B0503020204020204" charset="-122"/>
                          <a:ea typeface="微软雅黑" panose="020B0503020204020204" charset="-122"/>
                        </a:rPr>
                        <a:t>类别</a:t>
                      </a:r>
                      <a:endParaRPr lang="zh-CN" sz="1700" b="1" spc="130" dirty="0">
                        <a:solidFill>
                          <a:srgbClr val="FFFFFF"/>
                        </a:solidFill>
                        <a:latin typeface="微软雅黑" panose="020B0503020204020204" charset="-122"/>
                        <a:ea typeface="微软雅黑" panose="020B0503020204020204" charset="-122"/>
                      </a:endParaRPr>
                    </a:p>
                  </a:txBody>
                  <a:tcPr marL="317500" marR="317500" marT="215900" marB="215900" anchor="ctr">
                    <a:lnL w="19050" cap="rnd">
                      <a:solidFill>
                        <a:srgbClr val="F96D88"/>
                      </a:solidFill>
                      <a:prstDash val="solid"/>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学时获取途径</a:t>
                      </a:r>
                      <a:endParaRPr lang="zh-CN" altLang="en-US" sz="1700" b="1" spc="130" dirty="0" smtClean="0">
                        <a:solidFill>
                          <a:schemeClr val="bg1"/>
                        </a:solidFill>
                        <a:latin typeface="微软雅黑" panose="020B0503020204020204" charset="-122"/>
                        <a:ea typeface="微软雅黑" panose="020B0503020204020204" charset="-122"/>
                      </a:endParaRPr>
                    </a:p>
                  </a:txBody>
                  <a:tcPr marL="317500" marR="317500" marT="215900" marB="215900" anchor="ctr">
                    <a:lnL w="3175">
                      <a:solidFill>
                        <a:srgbClr val="FFFFFF"/>
                      </a:solidFill>
                      <a:prstDash val="dot"/>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申报登记方法</a:t>
                      </a:r>
                      <a:endParaRPr lang="zh-CN" altLang="en-US" sz="1700" b="1" spc="130" dirty="0" smtClean="0">
                        <a:solidFill>
                          <a:schemeClr val="bg1"/>
                        </a:solidFill>
                        <a:latin typeface="微软雅黑" panose="020B0503020204020204" charset="-122"/>
                        <a:ea typeface="微软雅黑" panose="020B0503020204020204" charset="-122"/>
                      </a:endParaRPr>
                    </a:p>
                  </a:txBody>
                  <a:tcPr marL="317500" marR="317500" marT="215900" marB="215900" anchor="ctr">
                    <a:lnL w="3175">
                      <a:solidFill>
                        <a:srgbClr val="FFFFFF"/>
                      </a:solidFill>
                      <a:prstDash val="dot"/>
                    </a:lnL>
                    <a:lnR w="3175">
                      <a:solidFill>
                        <a:srgbClr val="FFFFFF"/>
                      </a:solidFill>
                      <a:prstDash val="dot"/>
                    </a:lnR>
                    <a:lnT w="19050" cap="rnd">
                      <a:solidFill>
                        <a:srgbClr val="F96D88"/>
                      </a:solidFill>
                      <a:prstDash val="solid"/>
                    </a:lnT>
                    <a:lnB w="19050">
                      <a:solidFill>
                        <a:srgbClr val="F96D88"/>
                      </a:solidFill>
                      <a:prstDash val="solid"/>
                    </a:lnB>
                    <a:lnTlToBr>
                      <a:noFill/>
                    </a:lnTlToBr>
                    <a:lnBlToTr>
                      <a:noFill/>
                    </a:lnBlToTr>
                    <a:solidFill>
                      <a:srgbClr val="F96D88"/>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学时登记标准</a:t>
                      </a:r>
                      <a:endParaRPr lang="zh-CN" altLang="en-US" sz="1700" b="1" spc="130" dirty="0" smtClean="0">
                        <a:solidFill>
                          <a:schemeClr val="bg1"/>
                        </a:solidFill>
                        <a:latin typeface="微软雅黑" panose="020B0503020204020204" charset="-122"/>
                        <a:ea typeface="微软雅黑" panose="020B0503020204020204" charset="-122"/>
                      </a:endParaRPr>
                    </a:p>
                  </a:txBody>
                  <a:tcPr marL="317500" marR="317500" marT="215900" marB="215900" anchor="ctr">
                    <a:lnL w="3175">
                      <a:solidFill>
                        <a:srgbClr val="FFFFFF"/>
                      </a:solidFill>
                      <a:prstDash val="dot"/>
                    </a:lnL>
                    <a:lnR w="19050" cap="rnd">
                      <a:solidFill>
                        <a:srgbClr val="F96D88"/>
                      </a:solidFill>
                      <a:prstDash val="solid"/>
                    </a:lnR>
                    <a:lnT w="19050" cap="rnd">
                      <a:solidFill>
                        <a:srgbClr val="F96D88"/>
                      </a:solidFill>
                      <a:prstDash val="solid"/>
                    </a:lnT>
                    <a:lnB w="19050">
                      <a:solidFill>
                        <a:srgbClr val="F96D88"/>
                      </a:solidFill>
                      <a:prstDash val="solid"/>
                    </a:lnB>
                    <a:lnTlToBr>
                      <a:noFill/>
                    </a:lnTlToBr>
                    <a:lnBlToTr>
                      <a:noFill/>
                    </a:lnBlToTr>
                    <a:solidFill>
                      <a:srgbClr val="F96D88"/>
                    </a:solidFill>
                  </a:tcPr>
                </a:tc>
              </a:tr>
              <a:tr h="1438275">
                <a:tc>
                  <a:txBody>
                    <a:bodyPr/>
                    <a:lstStyle/>
                    <a:p>
                      <a:pPr indent="0" algn="ctr">
                        <a:lnSpc>
                          <a:spcPct val="120000"/>
                        </a:lnSpc>
                        <a:spcBef>
                          <a:spcPts val="0"/>
                        </a:spcBef>
                        <a:spcAft>
                          <a:spcPts val="0"/>
                        </a:spcAft>
                        <a:buNone/>
                      </a:pPr>
                      <a:r>
                        <a:rPr lang="zh-CN" sz="1800" b="0" spc="130">
                          <a:solidFill>
                            <a:srgbClr val="404040"/>
                          </a:solidFill>
                          <a:latin typeface="微软雅黑" panose="020B0503020204020204" charset="-122"/>
                          <a:ea typeface="微软雅黑" panose="020B0503020204020204" charset="-122"/>
                        </a:rPr>
                        <a:t>公需科目  学时登记</a:t>
                      </a:r>
                      <a:endParaRPr lang="zh-CN" sz="1800" b="0" spc="130">
                        <a:solidFill>
                          <a:srgbClr val="404040"/>
                        </a:solidFill>
                        <a:latin typeface="微软雅黑" panose="020B0503020204020204" charset="-122"/>
                        <a:ea typeface="微软雅黑" panose="020B0503020204020204" charset="-122"/>
                      </a:endParaRPr>
                    </a:p>
                  </a:txBody>
                  <a:tcPr marL="317500" marR="317500" marT="215900" marB="215900" anchor="ctr">
                    <a:lnL w="19050" cap="rnd">
                      <a:solidFill>
                        <a:srgbClr val="F96D88"/>
                      </a:solidFill>
                      <a:prstDash val="solid"/>
                    </a:lnL>
                    <a:lnR w="3175">
                      <a:solidFill>
                        <a:srgbClr val="F96D88"/>
                      </a:solidFill>
                      <a:prstDash val="dot"/>
                    </a:lnR>
                    <a:lnT w="19050">
                      <a:solidFill>
                        <a:srgbClr val="F96D88"/>
                      </a:solidFill>
                      <a:prstDash val="solid"/>
                    </a:lnT>
                    <a:lnB w="19050" cap="rnd">
                      <a:solidFill>
                        <a:srgbClr val="F96D88"/>
                      </a:solidFill>
                      <a:prstDash val="solid"/>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zh-CN" sz="1800" b="0" spc="130" dirty="0">
                          <a:solidFill>
                            <a:srgbClr val="404040"/>
                          </a:solidFill>
                          <a:latin typeface="微软雅黑" panose="020B0503020204020204" charset="-122"/>
                          <a:ea typeface="微软雅黑" panose="020B0503020204020204" charset="-122"/>
                          <a:cs typeface="微软雅黑" panose="020B0503020204020204" charset="-122"/>
                        </a:rPr>
                        <a:t>1.“广州继教网”报读公需科目网络课程</a:t>
                      </a:r>
                      <a:endParaRPr lang="zh-CN" sz="1800" b="0" spc="130" dirty="0">
                        <a:solidFill>
                          <a:srgbClr val="404040"/>
                        </a:solidFill>
                        <a:latin typeface="微软雅黑" panose="020B0503020204020204" charset="-122"/>
                        <a:ea typeface="微软雅黑" panose="020B0503020204020204" charset="-122"/>
                        <a:cs typeface="微软雅黑" panose="020B0503020204020204" charset="-122"/>
                      </a:endParaRPr>
                    </a:p>
                  </a:txBody>
                  <a:tcPr marL="317500" marR="317500" marT="215900" marB="215900" anchor="ctr">
                    <a:lnL w="3175">
                      <a:solidFill>
                        <a:srgbClr val="F96D88"/>
                      </a:solidFill>
                      <a:prstDash val="dot"/>
                    </a:lnL>
                    <a:lnR w="3175">
                      <a:solidFill>
                        <a:srgbClr val="F96D88"/>
                      </a:solidFill>
                      <a:prstDash val="dot"/>
                    </a:lnR>
                    <a:lnT w="19050">
                      <a:solidFill>
                        <a:srgbClr val="F96D88"/>
                      </a:solidFill>
                      <a:prstDash val="solid"/>
                    </a:lnT>
                    <a:lnB w="19050" cap="rnd">
                      <a:solidFill>
                        <a:srgbClr val="F96D88"/>
                      </a:solidFill>
                      <a:prstDash val="solid"/>
                    </a:lnB>
                    <a:lnTlToBr>
                      <a:noFill/>
                    </a:lnTlToBr>
                    <a:lnBlToTr>
                      <a:noFill/>
                    </a:lnBlToTr>
                    <a:solidFill>
                      <a:srgbClr val="F2F2F2"/>
                    </a:solidFill>
                  </a:tcPr>
                </a:tc>
                <a:tc>
                  <a:txBody>
                    <a:bodyPr/>
                    <a:lstStyle/>
                    <a:p>
                      <a:pPr indent="0" algn="l">
                        <a:lnSpc>
                          <a:spcPct val="120000"/>
                        </a:lnSpc>
                        <a:spcBef>
                          <a:spcPts val="0"/>
                        </a:spcBef>
                        <a:spcAft>
                          <a:spcPts val="0"/>
                        </a:spcAft>
                        <a:buNone/>
                      </a:pPr>
                      <a:r>
                        <a:rPr lang="zh-CN" sz="1800" b="0" spc="130" dirty="0">
                          <a:solidFill>
                            <a:srgbClr val="404040"/>
                          </a:solidFill>
                          <a:latin typeface="微软雅黑" panose="020B0503020204020204" charset="-122"/>
                          <a:ea typeface="微软雅黑" panose="020B0503020204020204" charset="-122"/>
                          <a:cs typeface="微软雅黑" panose="020B0503020204020204" charset="-122"/>
                        </a:rPr>
                        <a:t>“广州继教网”自动记录</a:t>
                      </a:r>
                      <a:endParaRPr lang="zh-CN" altLang="en-US" sz="1800" b="0" spc="130" dirty="0">
                        <a:solidFill>
                          <a:srgbClr val="404040"/>
                        </a:solidFill>
                        <a:latin typeface="微软雅黑" panose="020B0503020204020204" charset="-122"/>
                        <a:ea typeface="微软雅黑" panose="020B0503020204020204" charset="-122"/>
                        <a:cs typeface="微软雅黑" panose="020B0503020204020204" charset="-122"/>
                      </a:endParaRPr>
                    </a:p>
                  </a:txBody>
                  <a:tcPr marL="317500" marR="317500" marT="215900" marB="215900" anchor="ctr">
                    <a:lnL w="3175">
                      <a:solidFill>
                        <a:srgbClr val="F96D88"/>
                      </a:solidFill>
                      <a:prstDash val="dot"/>
                    </a:lnL>
                    <a:lnR w="3175">
                      <a:solidFill>
                        <a:srgbClr val="F96D88"/>
                      </a:solidFill>
                      <a:prstDash val="dot"/>
                    </a:lnR>
                    <a:lnT w="19050">
                      <a:solidFill>
                        <a:srgbClr val="F96D88"/>
                      </a:solidFill>
                      <a:prstDash val="solid"/>
                    </a:lnT>
                    <a:lnB w="19050" cap="rnd">
                      <a:solidFill>
                        <a:srgbClr val="F96D88"/>
                      </a:solidFill>
                      <a:prstDash val="solid"/>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zh-CN" sz="1800" b="0" spc="130">
                          <a:solidFill>
                            <a:srgbClr val="404040"/>
                          </a:solidFill>
                          <a:latin typeface="微软雅黑" panose="020B0503020204020204" charset="-122"/>
                          <a:ea typeface="微软雅黑" panose="020B0503020204020204" charset="-122"/>
                        </a:rPr>
                        <a:t>完成各项学习任务</a:t>
                      </a:r>
                      <a:endParaRPr lang="zh-CN" altLang="en-US" sz="1800" b="0" spc="130">
                        <a:solidFill>
                          <a:srgbClr val="404040"/>
                        </a:solidFill>
                        <a:latin typeface="微软雅黑" panose="020B0503020204020204" charset="-122"/>
                        <a:ea typeface="微软雅黑" panose="020B0503020204020204" charset="-122"/>
                      </a:endParaRPr>
                    </a:p>
                  </a:txBody>
                  <a:tcPr marL="317500" marR="317500" marT="215900" marB="215900" anchor="ctr">
                    <a:lnL w="3175">
                      <a:solidFill>
                        <a:srgbClr val="F96D88"/>
                      </a:solidFill>
                      <a:prstDash val="dot"/>
                    </a:lnL>
                    <a:lnR w="19050" cap="rnd">
                      <a:solidFill>
                        <a:srgbClr val="F96D88"/>
                      </a:solidFill>
                      <a:prstDash val="solid"/>
                    </a:lnR>
                    <a:lnT w="19050">
                      <a:solidFill>
                        <a:srgbClr val="F96D88"/>
                      </a:solidFill>
                      <a:prstDash val="solid"/>
                    </a:lnT>
                    <a:lnB w="19050" cap="rnd">
                      <a:solidFill>
                        <a:srgbClr val="F96D88"/>
                      </a:solidFill>
                      <a:prstDash val="solid"/>
                    </a:lnB>
                    <a:lnTlToBr>
                      <a:noFill/>
                    </a:lnTlToBr>
                    <a:lnBlToTr>
                      <a:noFill/>
                    </a:lnBlToTr>
                    <a:solidFill>
                      <a:srgbClr val="F2F2F2"/>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26670" y="61595"/>
          <a:ext cx="12136120" cy="6753225"/>
        </p:xfrm>
        <a:graphic>
          <a:graphicData uri="http://schemas.openxmlformats.org/drawingml/2006/table">
            <a:tbl>
              <a:tblPr firstRow="1" bandRow="1">
                <a:tableStyleId>{5C22544A-7EE6-4342-B048-85BDC9FD1C3A}</a:tableStyleId>
              </a:tblPr>
              <a:tblGrid>
                <a:gridCol w="939165"/>
                <a:gridCol w="3963670"/>
                <a:gridCol w="4173220"/>
                <a:gridCol w="3060065"/>
              </a:tblGrid>
              <a:tr h="486410">
                <a:tc>
                  <a:txBody>
                    <a:bodyPr/>
                    <a:lstStyle/>
                    <a:p>
                      <a:pPr indent="0" algn="ctr">
                        <a:lnSpc>
                          <a:spcPct val="120000"/>
                        </a:lnSpc>
                        <a:spcBef>
                          <a:spcPts val="0"/>
                        </a:spcBef>
                        <a:spcAft>
                          <a:spcPts val="0"/>
                        </a:spcAft>
                        <a:buNone/>
                      </a:pPr>
                      <a:r>
                        <a:rPr lang="zh-CN" sz="1700" b="1" spc="130" dirty="0">
                          <a:solidFill>
                            <a:srgbClr val="FFFFFF"/>
                          </a:solidFill>
                          <a:latin typeface="微软雅黑" panose="020B0503020204020204" charset="-122"/>
                          <a:ea typeface="微软雅黑" panose="020B0503020204020204" charset="-122"/>
                        </a:rPr>
                        <a:t>类别</a:t>
                      </a:r>
                      <a:endParaRPr lang="zh-CN" sz="1700" b="1" spc="130" dirty="0">
                        <a:solidFill>
                          <a:srgbClr val="FFFFFF"/>
                        </a:solidFill>
                        <a:latin typeface="微软雅黑" panose="020B0503020204020204" charset="-122"/>
                        <a:ea typeface="微软雅黑" panose="020B0503020204020204" charset="-122"/>
                      </a:endParaRPr>
                    </a:p>
                  </a:txBody>
                  <a:tcPr marL="177800" marR="177800" marT="107950" marB="107950" anchor="ctr">
                    <a:lnL w="19050" cap="rnd">
                      <a:solidFill>
                        <a:srgbClr val="03A9F5"/>
                      </a:solidFill>
                      <a:prstDash val="solid"/>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学时获取途径</a:t>
                      </a:r>
                      <a:endParaRPr lang="zh-CN" altLang="en-US" sz="17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申报登记方法</a:t>
                      </a:r>
                      <a:endParaRPr lang="zh-CN" altLang="en-US" sz="17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学时登记标准</a:t>
                      </a:r>
                      <a:endParaRPr lang="zh-CN" altLang="en-US" sz="1700" b="1" spc="130" dirty="0" smtClean="0">
                        <a:solidFill>
                          <a:schemeClr val="bg1"/>
                        </a:solidFill>
                        <a:latin typeface="微软雅黑" panose="020B0503020204020204" charset="-122"/>
                        <a:ea typeface="微软雅黑" panose="020B0503020204020204" charset="-122"/>
                      </a:endParaRPr>
                    </a:p>
                  </a:txBody>
                  <a:tcPr marL="177800" marR="177800" marT="107950" marB="107950" anchor="ctr">
                    <a:lnL w="3175">
                      <a:solidFill>
                        <a:srgbClr val="FFFFFF"/>
                      </a:solidFill>
                      <a:prstDash val="dot"/>
                    </a:lnL>
                    <a:lnR w="19050" cap="rnd">
                      <a:solidFill>
                        <a:srgbClr val="03A9F5"/>
                      </a:solidFill>
                      <a:prstDash val="solid"/>
                    </a:lnR>
                    <a:lnT w="19050" cap="rnd">
                      <a:solidFill>
                        <a:srgbClr val="03A9F5"/>
                      </a:solidFill>
                      <a:prstDash val="solid"/>
                    </a:lnT>
                    <a:lnB w="19050">
                      <a:solidFill>
                        <a:srgbClr val="03A9F5"/>
                      </a:solidFill>
                      <a:prstDash val="solid"/>
                    </a:lnB>
                    <a:lnTlToBr>
                      <a:noFill/>
                    </a:lnTlToBr>
                    <a:lnBlToTr>
                      <a:noFill/>
                    </a:lnBlToTr>
                    <a:solidFill>
                      <a:srgbClr val="03A9F5"/>
                    </a:solidFill>
                  </a:tcPr>
                </a:tc>
              </a:tr>
              <a:tr h="655955">
                <a:tc rowSpan="8">
                  <a:txBody>
                    <a:bodyPr/>
                    <a:lstStyle/>
                    <a:p>
                      <a:pPr indent="0" algn="l">
                        <a:lnSpc>
                          <a:spcPct val="120000"/>
                        </a:lnSpc>
                        <a:spcBef>
                          <a:spcPts val="0"/>
                        </a:spcBef>
                        <a:spcAft>
                          <a:spcPts val="0"/>
                        </a:spcAft>
                        <a:buNone/>
                      </a:pPr>
                      <a:r>
                        <a:rPr lang="zh-CN" sz="1800" b="0" spc="120">
                          <a:solidFill>
                            <a:srgbClr val="404040"/>
                          </a:solidFill>
                          <a:latin typeface="微软雅黑" panose="020B0503020204020204" charset="-122"/>
                          <a:ea typeface="微软雅黑" panose="020B0503020204020204" charset="-122"/>
                        </a:rPr>
                        <a:t>专业科目学时登记 </a:t>
                      </a:r>
                      <a:endParaRPr lang="zh-CN" sz="1800" b="0" spc="120">
                        <a:solidFill>
                          <a:srgbClr val="404040"/>
                        </a:solidFill>
                        <a:latin typeface="微软雅黑" panose="020B0503020204020204" charset="-122"/>
                        <a:ea typeface="微软雅黑" panose="020B0503020204020204" charset="-122"/>
                      </a:endParaRPr>
                    </a:p>
                  </a:txBody>
                  <a:tcPr marL="177800" marR="177800" marT="107950" marB="107950" anchor="ctr">
                    <a:lnL w="19050" cap="rnd">
                      <a:solidFill>
                        <a:srgbClr val="03A9F5"/>
                      </a:solidFill>
                      <a:prstDash val="solid"/>
                    </a:lnL>
                    <a:lnR w="3175">
                      <a:solidFill>
                        <a:srgbClr val="03A9F5"/>
                      </a:solidFill>
                      <a:prstDash val="dot"/>
                    </a:lnR>
                    <a:lnT w="19050">
                      <a:solidFill>
                        <a:srgbClr val="03A9F5"/>
                      </a:solidFill>
                      <a:prstDash val="solid"/>
                    </a:lnT>
                    <a:lnB w="19050">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1.“广州继教网”报</a:t>
                      </a:r>
                      <a:r>
                        <a:rPr lang="zh-CN" sz="1300" b="0" spc="120" dirty="0" smtClean="0">
                          <a:solidFill>
                            <a:srgbClr val="404040"/>
                          </a:solidFill>
                          <a:latin typeface="微软雅黑" panose="020B0503020204020204" charset="-122"/>
                          <a:ea typeface="微软雅黑" panose="020B0503020204020204" charset="-122"/>
                          <a:cs typeface="微软雅黑" panose="020B0503020204020204" charset="-122"/>
                        </a:rPr>
                        <a:t>读</a:t>
                      </a: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专业科目网络课程</a:t>
                      </a:r>
                      <a:endParaRPr lang="zh-CN"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19050">
                      <a:solidFill>
                        <a:srgbClr val="03A9F5"/>
                      </a:solidFill>
                      <a:prstDash val="solid"/>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“广州继教网”自动记录</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19050">
                      <a:solidFill>
                        <a:srgbClr val="03A9F5"/>
                      </a:solidFill>
                      <a:prstDash val="solid"/>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完成各项学习任务</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19050">
                      <a:solidFill>
                        <a:srgbClr val="03A9F5"/>
                      </a:solidFill>
                      <a:prstDash val="solid"/>
                    </a:lnT>
                    <a:lnB w="3175">
                      <a:solidFill>
                        <a:srgbClr val="03A9F5"/>
                      </a:solidFill>
                      <a:prstDash val="dot"/>
                    </a:lnB>
                    <a:lnTlToBr>
                      <a:noFill/>
                    </a:lnTlToBr>
                    <a:lnBlToTr>
                      <a:noFill/>
                    </a:lnBlToTr>
                    <a:solidFill>
                      <a:srgbClr val="FFFFFF"/>
                    </a:solidFill>
                  </a:tcPr>
                </a:tc>
              </a:tr>
              <a:tr h="713105">
                <a:tc vMerge="1">
                  <a:tcPr>
                    <a:lnL w="19050" cap="rnd">
                      <a:solidFill>
                        <a:srgbClr val="03A9F5"/>
                      </a:solidFill>
                      <a:prstDash val="solid"/>
                    </a:lnL>
                    <a:lnR w="3175">
                      <a:solidFill>
                        <a:srgbClr val="03A9F5"/>
                      </a:solidFill>
                      <a:prstDash val="dot"/>
                    </a:lnR>
                  </a:tcPr>
                </a:tc>
                <a:tc>
                  <a:txBody>
                    <a:bodyPr/>
                    <a:lstStyle/>
                    <a:p>
                      <a:pPr algn="l">
                        <a:lnSpc>
                          <a:spcPct val="120000"/>
                        </a:lnSpc>
                        <a:spcBef>
                          <a:spcPts val="0"/>
                        </a:spcBef>
                        <a:spcAft>
                          <a:spcPts val="0"/>
                        </a:spcAft>
                        <a:buClrTx/>
                        <a:buSzTx/>
                        <a:buFontTx/>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2.参加市、区教育部门组织培训班</a:t>
                      </a:r>
                      <a:endParaRPr lang="zh-CN" altLang="en-US"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由市、区教师发展中心等单位在</a:t>
                      </a:r>
                      <a:r>
                        <a:rPr lang="en-US" sz="1300" b="0" spc="120">
                          <a:solidFill>
                            <a:srgbClr val="404040"/>
                          </a:solidFill>
                          <a:latin typeface="微软雅黑" panose="020B0503020204020204" charset="-122"/>
                          <a:ea typeface="微软雅黑" panose="020B0503020204020204" charset="-122"/>
                          <a:cs typeface="微软雅黑" panose="020B0503020204020204" charset="-122"/>
                        </a:rPr>
                        <a:t>“广州继教网”申报和登记</a:t>
                      </a:r>
                      <a:endParaRPr lang="en-US"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endParaRPr lang="en-US"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75057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3.参加国家级、省级培训</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由教师提交培训证书、学习情况证明等申报</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endParaRPr lang="en-US" altLang="en-US" sz="1300" b="0" spc="120" dirty="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82169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4.参加市、区级教研机构组织的教研活动</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市、区教研部门每年在“广州继教网”登记</a:t>
                      </a:r>
                      <a:endParaRPr lang="zh-CN" altLang="en-US"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每年</a:t>
                      </a:r>
                      <a:r>
                        <a:rPr lang="zh-CN" sz="1300" b="0" spc="120" dirty="0" smtClean="0">
                          <a:solidFill>
                            <a:srgbClr val="404040"/>
                          </a:solidFill>
                          <a:latin typeface="微软雅黑" panose="020B0503020204020204" charset="-122"/>
                          <a:ea typeface="微软雅黑" panose="020B0503020204020204" charset="-122"/>
                          <a:cs typeface="微软雅黑" panose="020B0503020204020204" charset="-122"/>
                        </a:rPr>
                        <a:t>最高</a:t>
                      </a: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登记专业科目</a:t>
                      </a:r>
                      <a:r>
                        <a:rPr lang="zh-CN" sz="1300" b="1" spc="120" dirty="0">
                          <a:solidFill>
                            <a:srgbClr val="FF0000"/>
                          </a:solidFill>
                          <a:latin typeface="微软雅黑" panose="020B0503020204020204" charset="-122"/>
                          <a:ea typeface="微软雅黑" panose="020B0503020204020204" charset="-122"/>
                          <a:cs typeface="微软雅黑" panose="020B0503020204020204" charset="-122"/>
                        </a:rPr>
                        <a:t>10</a:t>
                      </a: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学时</a:t>
                      </a:r>
                      <a:endParaRPr lang="zh-CN" altLang="en-US"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821055">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5.一线优秀教师承担培训任务</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rPr>
                        <a:t>教师提交相关培训机构出具的学时证明申报</a:t>
                      </a:r>
                      <a:endParaRPr lang="zh-CN" altLang="en-US" sz="1300" b="0" spc="120" dirty="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按实际开展的学时数计算所获得培训学时</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82169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6.担任市级网络课程的培训者、网络研修工作坊坊主或助理</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由市远程培训教师发展中心在“广州继教网”上登记</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rPr>
                        <a:t>按实际开展的学时数计算所获得培训学时</a:t>
                      </a:r>
                      <a:endParaRPr lang="zh-CN" altLang="en-US" sz="1300" b="0" spc="120">
                        <a:solidFill>
                          <a:srgbClr val="404040"/>
                        </a:solidFill>
                        <a:latin typeface="微软雅黑" panose="020B0503020204020204" charset="-122"/>
                        <a:ea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111633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7.工作室主持人作为培训者进行培训工作、工作室成员参加线下培训；</a:t>
                      </a:r>
                      <a:r>
                        <a:rPr lang="zh-CN" sz="1300" spc="120" dirty="0">
                          <a:solidFill>
                            <a:srgbClr val="404040"/>
                          </a:solidFill>
                          <a:latin typeface="微软雅黑" panose="020B0503020204020204" charset="-122"/>
                          <a:ea typeface="微软雅黑" panose="020B0503020204020204" charset="-122"/>
                          <a:cs typeface="微软雅黑" panose="020B0503020204020204" charset="-122"/>
                          <a:sym typeface="+mn-ea"/>
                        </a:rPr>
                        <a:t>网上工作室研修活动按照“网络研修积分兑换学时规则”兑换学时</a:t>
                      </a:r>
                      <a:endParaRPr lang="zh-CN"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dirty="0">
                          <a:solidFill>
                            <a:srgbClr val="404040"/>
                          </a:solidFill>
                          <a:latin typeface="微软雅黑" panose="020B0503020204020204" charset="-122"/>
                          <a:ea typeface="微软雅黑" panose="020B0503020204020204" charset="-122"/>
                          <a:cs typeface="微软雅黑" panose="020B0503020204020204" charset="-122"/>
                        </a:rPr>
                        <a:t>工作室主持人、成员依据工作室主持人学校出具的培训通知</a:t>
                      </a:r>
                      <a:endParaRPr lang="zh-CN" sz="1300" b="0" spc="120" dirty="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120">
                          <a:solidFill>
                            <a:srgbClr val="404040"/>
                          </a:solidFill>
                          <a:latin typeface="微软雅黑" panose="020B0503020204020204" charset="-122"/>
                          <a:ea typeface="微软雅黑" panose="020B0503020204020204" charset="-122"/>
                          <a:cs typeface="微软雅黑" panose="020B0503020204020204" charset="-122"/>
                        </a:rPr>
                        <a:t>按实际开展学时数计算所获得培训学时，每年最高登记专业科目</a:t>
                      </a:r>
                      <a:r>
                        <a:rPr lang="zh-CN" sz="1300" b="1" spc="120">
                          <a:solidFill>
                            <a:srgbClr val="FF0000"/>
                          </a:solidFill>
                          <a:latin typeface="微软雅黑" panose="020B0503020204020204" charset="-122"/>
                          <a:ea typeface="微软雅黑" panose="020B0503020204020204" charset="-122"/>
                          <a:cs typeface="微软雅黑" panose="020B0503020204020204" charset="-122"/>
                        </a:rPr>
                        <a:t>42</a:t>
                      </a:r>
                      <a:r>
                        <a:rPr lang="zh-CN" sz="1300" b="0" spc="120">
                          <a:solidFill>
                            <a:srgbClr val="404040"/>
                          </a:solidFill>
                          <a:latin typeface="微软雅黑" panose="020B0503020204020204" charset="-122"/>
                          <a:ea typeface="微软雅黑" panose="020B0503020204020204" charset="-122"/>
                          <a:cs typeface="微软雅黑" panose="020B0503020204020204" charset="-122"/>
                        </a:rPr>
                        <a:t>学时。</a:t>
                      </a:r>
                      <a:endParaRPr lang="zh-CN" altLang="en-US" sz="1300" b="0" spc="120">
                        <a:solidFill>
                          <a:srgbClr val="40404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526415">
                <a:tc vMerge="1">
                  <a:tcPr>
                    <a:lnL w="19050" cap="rnd">
                      <a:solidFill>
                        <a:srgbClr val="03A9F5"/>
                      </a:solidFill>
                      <a:prstDash val="solid"/>
                    </a:lnL>
                    <a:lnR w="3175">
                      <a:solidFill>
                        <a:srgbClr val="03A9F5"/>
                      </a:solidFill>
                      <a:prstDash val="dot"/>
                    </a:lnR>
                    <a:lnB w="19050" cap="rnd">
                      <a:solidFill>
                        <a:srgbClr val="03A9F5"/>
                      </a:solidFill>
                      <a:prstDash val="solid"/>
                    </a:lnB>
                  </a:tcPr>
                </a:tc>
                <a:tc gridSpan="3">
                  <a:txBody>
                    <a:bodyPr/>
                    <a:lstStyle/>
                    <a:p>
                      <a:pPr indent="0" algn="l">
                        <a:lnSpc>
                          <a:spcPct val="120000"/>
                        </a:lnSpc>
                        <a:spcBef>
                          <a:spcPts val="0"/>
                        </a:spcBef>
                        <a:spcAft>
                          <a:spcPts val="0"/>
                        </a:spcAft>
                        <a:buNone/>
                      </a:pPr>
                      <a:r>
                        <a:rPr lang="en-US" altLang="zh-CN" sz="1500" b="1" spc="120" dirty="0">
                          <a:solidFill>
                            <a:srgbClr val="FF0000"/>
                          </a:solidFill>
                          <a:latin typeface="微软雅黑" panose="020B0503020204020204" charset="-122"/>
                          <a:ea typeface="微软雅黑" panose="020B0503020204020204" charset="-122"/>
                          <a:cs typeface="微软雅黑" panose="020B0503020204020204" charset="-122"/>
                        </a:rPr>
                        <a:t>  </a:t>
                      </a:r>
                      <a:endParaRPr lang="zh-CN" altLang="en-US" sz="1500" b="1" spc="120" dirty="0">
                        <a:solidFill>
                          <a:srgbClr val="FF0000"/>
                        </a:solidFill>
                        <a:latin typeface="微软雅黑" panose="020B0503020204020204" charset="-122"/>
                        <a:ea typeface="微软雅黑" panose="020B0503020204020204" charset="-122"/>
                        <a:cs typeface="微软雅黑" panose="020B0503020204020204" charset="-122"/>
                      </a:endParaRPr>
                    </a:p>
                  </a:txBody>
                  <a:tcPr marL="177800" marR="177800" marT="107950" marB="107950" anchor="ctr">
                    <a:lnL w="3175">
                      <a:solidFill>
                        <a:srgbClr val="03A9F5"/>
                      </a:solidFill>
                      <a:prstDash val="dot"/>
                    </a:lnL>
                    <a:lnR w="19050">
                      <a:solidFill>
                        <a:srgbClr val="03A9F5"/>
                      </a:solidFill>
                      <a:prstDash val="solid"/>
                    </a:lnR>
                    <a:lnT w="3175">
                      <a:solidFill>
                        <a:srgbClr val="03A9F5"/>
                      </a:solidFill>
                      <a:prstDash val="dot"/>
                    </a:lnT>
                    <a:lnB w="19050" cap="rnd">
                      <a:solidFill>
                        <a:srgbClr val="03A9F5"/>
                      </a:solidFill>
                      <a:prstDash val="solid"/>
                    </a:lnB>
                    <a:lnTlToBr>
                      <a:noFill/>
                    </a:lnTlToBr>
                    <a:lnBlToTr>
                      <a:noFill/>
                    </a:lnBlToTr>
                    <a:solidFill>
                      <a:srgbClr val="FFFFFF"/>
                    </a:solidFill>
                  </a:tcPr>
                </a:tc>
                <a:tc hMerge="1">
                  <a:tcPr>
                    <a:lnT w="3175">
                      <a:solidFill>
                        <a:srgbClr val="03A9F5"/>
                      </a:solidFill>
                      <a:prstDash val="dot"/>
                    </a:lnT>
                    <a:lnB w="19050" cap="rnd">
                      <a:solidFill>
                        <a:srgbClr val="03A9F5"/>
                      </a:solidFill>
                      <a:prstDash val="solid"/>
                    </a:lnB>
                  </a:tcPr>
                </a:tc>
                <a:tc hMerge="1">
                  <a:tcPr>
                    <a:lnR w="19050" cap="rnd">
                      <a:solidFill>
                        <a:srgbClr val="03A9F5"/>
                      </a:solidFill>
                      <a:prstDash val="solid"/>
                    </a:lnR>
                    <a:lnT w="3175">
                      <a:solidFill>
                        <a:srgbClr val="03A9F5"/>
                      </a:solidFill>
                      <a:prstDash val="dot"/>
                    </a:lnT>
                    <a:lnB w="19050" cap="rnd">
                      <a:solidFill>
                        <a:srgbClr val="03A9F5"/>
                      </a:solidFill>
                      <a:prstDash val="solid"/>
                    </a:lnB>
                  </a:tcPr>
                </a:tc>
              </a:tr>
            </a:tbl>
          </a:graphicData>
        </a:graphic>
      </p:graphicFrame>
      <p:pic>
        <p:nvPicPr>
          <p:cNvPr id="10" name="图片 9" descr="303b32313537383334323bcab1d6d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360" y="5356860"/>
            <a:ext cx="488950" cy="488950"/>
          </a:xfrm>
          <a:prstGeom prst="rect">
            <a:avLst/>
          </a:prstGeom>
        </p:spPr>
      </p:pic>
      <p:pic>
        <p:nvPicPr>
          <p:cNvPr id="6" name="图片 5" descr="32313539373635383b32313539373635343bb3ccd0f2d4b1"/>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670" y="5624195"/>
            <a:ext cx="1190625" cy="11906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87630" y="38100"/>
          <a:ext cx="12016740" cy="6820535"/>
        </p:xfrm>
        <a:graphic>
          <a:graphicData uri="http://schemas.openxmlformats.org/drawingml/2006/table">
            <a:tbl>
              <a:tblPr firstRow="1" bandRow="1">
                <a:tableStyleId>{5C22544A-7EE6-4342-B048-85BDC9FD1C3A}</a:tableStyleId>
              </a:tblPr>
              <a:tblGrid>
                <a:gridCol w="748665"/>
                <a:gridCol w="3493770"/>
                <a:gridCol w="2833370"/>
                <a:gridCol w="4940935"/>
              </a:tblGrid>
              <a:tr h="417830">
                <a:tc>
                  <a:txBody>
                    <a:bodyPr/>
                    <a:lstStyle/>
                    <a:p>
                      <a:pPr indent="0" algn="ctr">
                        <a:lnSpc>
                          <a:spcPct val="120000"/>
                        </a:lnSpc>
                        <a:spcBef>
                          <a:spcPts val="0"/>
                        </a:spcBef>
                        <a:spcAft>
                          <a:spcPts val="0"/>
                        </a:spcAft>
                        <a:buNone/>
                      </a:pPr>
                      <a:r>
                        <a:rPr lang="zh-CN" sz="1700" b="1" spc="120" dirty="0">
                          <a:solidFill>
                            <a:srgbClr val="FFFFFF"/>
                          </a:solidFill>
                          <a:latin typeface="微软雅黑" panose="020B0503020204020204" charset="-122"/>
                          <a:ea typeface="微软雅黑" panose="020B0503020204020204" charset="-122"/>
                        </a:rPr>
                        <a:t>类别</a:t>
                      </a:r>
                      <a:endParaRPr lang="zh-CN" sz="1700" b="1" spc="120" dirty="0">
                        <a:solidFill>
                          <a:srgbClr val="FFFFFF"/>
                        </a:solidFill>
                        <a:latin typeface="微软雅黑" panose="020B0503020204020204" charset="-122"/>
                        <a:ea typeface="微软雅黑" panose="020B0503020204020204" charset="-122"/>
                      </a:endParaRPr>
                    </a:p>
                  </a:txBody>
                  <a:tcPr marL="107950" marR="107950" marT="63500" marB="63500" anchor="ctr">
                    <a:lnL w="19050" cap="rnd">
                      <a:solidFill>
                        <a:srgbClr val="03A9F5"/>
                      </a:solidFill>
                      <a:prstDash val="solid"/>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学时获取途径</a:t>
                      </a:r>
                      <a:endParaRPr lang="zh-CN" altLang="en-US" sz="1700" b="1" spc="130" dirty="0" smtClean="0">
                        <a:solidFill>
                          <a:schemeClr val="bg1"/>
                        </a:solidFill>
                        <a:latin typeface="微软雅黑" panose="020B0503020204020204" charset="-122"/>
                        <a:ea typeface="微软雅黑" panose="020B0503020204020204" charset="-122"/>
                      </a:endParaRPr>
                    </a:p>
                  </a:txBody>
                  <a:tcPr marL="107950" marR="107950" marT="63500" marB="63500" anchor="ctr">
                    <a:lnL w="3175">
                      <a:solidFill>
                        <a:srgbClr val="FFFFFF"/>
                      </a:solidFill>
                      <a:prstDash val="dot"/>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申报登记方法</a:t>
                      </a:r>
                      <a:endParaRPr lang="zh-CN" altLang="en-US" sz="1700" b="1" spc="130" dirty="0" smtClean="0">
                        <a:solidFill>
                          <a:schemeClr val="bg1"/>
                        </a:solidFill>
                        <a:latin typeface="微软雅黑" panose="020B0503020204020204" charset="-122"/>
                        <a:ea typeface="微软雅黑" panose="020B0503020204020204" charset="-122"/>
                      </a:endParaRPr>
                    </a:p>
                  </a:txBody>
                  <a:tcPr marL="107950" marR="107950" marT="63500" marB="63500" anchor="ctr">
                    <a:lnL w="3175">
                      <a:solidFill>
                        <a:srgbClr val="FFFFFF"/>
                      </a:solidFill>
                      <a:prstDash val="dot"/>
                    </a:lnL>
                    <a:lnR w="3175">
                      <a:solidFill>
                        <a:srgbClr val="FFFFFF"/>
                      </a:solidFill>
                      <a:prstDash val="dot"/>
                    </a:lnR>
                    <a:lnT w="19050" cap="rnd">
                      <a:solidFill>
                        <a:srgbClr val="03A9F5"/>
                      </a:solidFill>
                      <a:prstDash val="solid"/>
                    </a:lnT>
                    <a:lnB w="19050">
                      <a:solidFill>
                        <a:srgbClr val="03A9F5"/>
                      </a:solidFill>
                      <a:prstDash val="solid"/>
                    </a:lnB>
                    <a:lnTlToBr>
                      <a:noFill/>
                    </a:lnTlToBr>
                    <a:lnBlToTr>
                      <a:noFill/>
                    </a:lnBlToTr>
                    <a:solidFill>
                      <a:srgbClr val="03A9F5"/>
                    </a:solidFill>
                  </a:tcPr>
                </a:tc>
                <a:tc>
                  <a:txBody>
                    <a:bodyPr/>
                    <a:lstStyle/>
                    <a:p>
                      <a:pPr indent="0" algn="ctr">
                        <a:lnSpc>
                          <a:spcPct val="120000"/>
                        </a:lnSpc>
                        <a:spcBef>
                          <a:spcPts val="0"/>
                        </a:spcBef>
                        <a:spcAft>
                          <a:spcPts val="0"/>
                        </a:spcAft>
                        <a:buNone/>
                      </a:pPr>
                      <a:r>
                        <a:rPr lang="zh-CN" altLang="en-US" sz="1700" b="1" spc="130" dirty="0" smtClean="0">
                          <a:solidFill>
                            <a:schemeClr val="bg1"/>
                          </a:solidFill>
                          <a:latin typeface="微软雅黑" panose="020B0503020204020204" charset="-122"/>
                          <a:ea typeface="微软雅黑" panose="020B0503020204020204" charset="-122"/>
                        </a:rPr>
                        <a:t>学时登记标准</a:t>
                      </a:r>
                      <a:endParaRPr lang="zh-CN" altLang="en-US" sz="1700" b="1" spc="130" dirty="0" smtClean="0">
                        <a:solidFill>
                          <a:schemeClr val="bg1"/>
                        </a:solidFill>
                        <a:latin typeface="微软雅黑" panose="020B0503020204020204" charset="-122"/>
                        <a:ea typeface="微软雅黑" panose="020B0503020204020204" charset="-122"/>
                      </a:endParaRPr>
                    </a:p>
                  </a:txBody>
                  <a:tcPr marL="107950" marR="107950" marT="63500" marB="63500" anchor="ctr">
                    <a:lnL w="3175">
                      <a:solidFill>
                        <a:srgbClr val="FFFFFF"/>
                      </a:solidFill>
                      <a:prstDash val="dot"/>
                    </a:lnL>
                    <a:lnR w="19050" cap="rnd">
                      <a:solidFill>
                        <a:srgbClr val="03A9F5"/>
                      </a:solidFill>
                      <a:prstDash val="solid"/>
                    </a:lnR>
                    <a:lnT w="19050" cap="rnd">
                      <a:solidFill>
                        <a:srgbClr val="03A9F5"/>
                      </a:solidFill>
                      <a:prstDash val="solid"/>
                    </a:lnT>
                    <a:lnB w="19050">
                      <a:solidFill>
                        <a:srgbClr val="03A9F5"/>
                      </a:solidFill>
                      <a:prstDash val="solid"/>
                    </a:lnB>
                    <a:lnTlToBr>
                      <a:noFill/>
                    </a:lnTlToBr>
                    <a:lnBlToTr>
                      <a:noFill/>
                    </a:lnBlToTr>
                    <a:solidFill>
                      <a:srgbClr val="03A9F5"/>
                    </a:solidFill>
                  </a:tcPr>
                </a:tc>
              </a:tr>
              <a:tr h="542290">
                <a:tc rowSpan="7">
                  <a:txBody>
                    <a:bodyPr/>
                    <a:lstStyle/>
                    <a:p>
                      <a:pPr indent="0" algn="l">
                        <a:lnSpc>
                          <a:spcPct val="120000"/>
                        </a:lnSpc>
                        <a:spcBef>
                          <a:spcPts val="0"/>
                        </a:spcBef>
                        <a:spcAft>
                          <a:spcPts val="0"/>
                        </a:spcAft>
                        <a:buNone/>
                      </a:pPr>
                      <a:r>
                        <a:rPr lang="zh-CN" sz="1800" b="0" spc="60" dirty="0">
                          <a:solidFill>
                            <a:srgbClr val="404040"/>
                          </a:solidFill>
                          <a:latin typeface="微软雅黑" panose="020B0503020204020204" charset="-122"/>
                          <a:ea typeface="微软雅黑" panose="020B0503020204020204" charset="-122"/>
                        </a:rPr>
                        <a:t>专业科目学时登记</a:t>
                      </a:r>
                      <a:endParaRPr lang="zh-CN" sz="1800" b="0" spc="60" dirty="0">
                        <a:solidFill>
                          <a:srgbClr val="404040"/>
                        </a:solidFill>
                        <a:latin typeface="微软雅黑" panose="020B0503020204020204" charset="-122"/>
                        <a:ea typeface="微软雅黑" panose="020B0503020204020204" charset="-122"/>
                      </a:endParaRPr>
                    </a:p>
                  </a:txBody>
                  <a:tcPr marL="107950" marR="107950" marT="63500" marB="63500" anchor="ctr">
                    <a:lnL w="19050" cap="rnd">
                      <a:solidFill>
                        <a:srgbClr val="03A9F5"/>
                      </a:solidFill>
                      <a:prstDash val="solid"/>
                    </a:lnL>
                    <a:lnR w="3175">
                      <a:solidFill>
                        <a:srgbClr val="03A9F5"/>
                      </a:solidFill>
                      <a:prstDash val="dot"/>
                    </a:lnR>
                    <a:lnT w="19050">
                      <a:solidFill>
                        <a:srgbClr val="03A9F5"/>
                      </a:solidFill>
                      <a:prstDash val="solid"/>
                    </a:lnT>
                    <a:lnB w="19050">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8.获得各级教育行政部门表彰并明确给予奖励的学时</a:t>
                      </a:r>
                      <a:endParaRPr lang="zh-CN" altLang="en-US"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19050">
                      <a:solidFill>
                        <a:srgbClr val="03A9F5"/>
                      </a:solidFill>
                      <a:prstDash val="solid"/>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rPr>
                        <a:t>由教师提交相关证明材料申报</a:t>
                      </a:r>
                      <a:endParaRPr lang="zh-CN"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19050">
                      <a:solidFill>
                        <a:srgbClr val="03A9F5"/>
                      </a:solidFill>
                      <a:prstDash val="solid"/>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endParaRPr lang="en-US"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19050">
                      <a:solidFill>
                        <a:srgbClr val="03A9F5"/>
                      </a:solidFill>
                      <a:prstDash val="solid"/>
                    </a:lnT>
                    <a:lnB w="3175">
                      <a:solidFill>
                        <a:srgbClr val="03A9F5"/>
                      </a:solidFill>
                      <a:prstDash val="dot"/>
                    </a:lnB>
                    <a:lnTlToBr>
                      <a:noFill/>
                    </a:lnTlToBr>
                    <a:lnBlToTr>
                      <a:noFill/>
                    </a:lnBlToTr>
                    <a:solidFill>
                      <a:srgbClr val="FFFFFF"/>
                    </a:solidFill>
                  </a:tcPr>
                </a:tc>
              </a:tr>
              <a:tr h="77978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9.接受学历教育：在任职年限内参加各种在职学历教育，所学专业与从事的专业一致或相近的</a:t>
                      </a:r>
                      <a:endParaRPr lang="zh-CN" sz="13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rPr>
                        <a:t>由教师提交所读院校的考试合格成绩单、学习结果证明等材料</a:t>
                      </a:r>
                      <a:endParaRPr lang="zh-CN"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dirty="0" smtClean="0">
                          <a:solidFill>
                            <a:srgbClr val="404040"/>
                          </a:solidFill>
                          <a:latin typeface="微软雅黑" panose="020B0503020204020204" charset="-122"/>
                          <a:ea typeface="微软雅黑" panose="020B0503020204020204" charset="-122"/>
                          <a:cs typeface="微软雅黑" panose="020B0503020204020204" charset="-122"/>
                        </a:rPr>
                        <a:t>每年</a:t>
                      </a: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最高申报专业科目</a:t>
                      </a:r>
                      <a:r>
                        <a:rPr lang="zh-CN" sz="1300" b="1" spc="60" dirty="0">
                          <a:solidFill>
                            <a:srgbClr val="FF0000"/>
                          </a:solidFill>
                          <a:latin typeface="微软雅黑" panose="020B0503020204020204" charset="-122"/>
                          <a:ea typeface="微软雅黑" panose="020B0503020204020204" charset="-122"/>
                          <a:cs typeface="微软雅黑" panose="020B0503020204020204" charset="-122"/>
                        </a:rPr>
                        <a:t>28</a:t>
                      </a:r>
                      <a:r>
                        <a:rPr lang="zh-CN" sz="1300" b="0" spc="60" dirty="0" smtClean="0">
                          <a:solidFill>
                            <a:srgbClr val="404040"/>
                          </a:solidFill>
                          <a:latin typeface="微软雅黑" panose="020B0503020204020204" charset="-122"/>
                          <a:ea typeface="微软雅黑" panose="020B0503020204020204" charset="-122"/>
                          <a:cs typeface="微软雅黑" panose="020B0503020204020204" charset="-122"/>
                        </a:rPr>
                        <a:t>学时</a:t>
                      </a:r>
                      <a:endParaRPr lang="zh-CN" altLang="en-US" sz="13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107696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10.承担课题、论文、参与培训课程资源建设、专著等成果的创作工作</a:t>
                      </a:r>
                      <a:endParaRPr lang="zh-CN" sz="13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rPr>
                        <a:t>由教师提交证明（佐证）材料申报</a:t>
                      </a:r>
                      <a:endParaRPr lang="zh-CN"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当年取获得专利、出版专著、完成</a:t>
                      </a:r>
                      <a:r>
                        <a:rPr lang="en-US" sz="1300" b="1" spc="60">
                          <a:solidFill>
                            <a:srgbClr val="FF0000"/>
                          </a:solidFill>
                          <a:latin typeface="微软雅黑" panose="020B0503020204020204" charset="-122"/>
                          <a:ea typeface="微软雅黑" panose="020B0503020204020204" charset="-122"/>
                          <a:cs typeface="微软雅黑" panose="020B0503020204020204" charset="-122"/>
                        </a:rPr>
                        <a:t>省</a:t>
                      </a:r>
                      <a:r>
                        <a:rPr lang="en-US" sz="1300" b="0" spc="60">
                          <a:solidFill>
                            <a:srgbClr val="404040"/>
                          </a:solidFill>
                          <a:latin typeface="微软雅黑" panose="020B0503020204020204" charset="-122"/>
                          <a:ea typeface="微软雅黑" panose="020B0503020204020204" charset="-122"/>
                          <a:cs typeface="微软雅黑" panose="020B0503020204020204" charset="-122"/>
                        </a:rPr>
                        <a:t>级以上专业课题或在</a:t>
                      </a:r>
                      <a:r>
                        <a:rPr lang="en-US" sz="1300" b="1" spc="60">
                          <a:solidFill>
                            <a:srgbClr val="FF0000"/>
                          </a:solidFill>
                          <a:latin typeface="微软雅黑" panose="020B0503020204020204" charset="-122"/>
                          <a:ea typeface="微软雅黑" panose="020B0503020204020204" charset="-122"/>
                          <a:cs typeface="微软雅黑" panose="020B0503020204020204" charset="-122"/>
                        </a:rPr>
                        <a:t>省</a:t>
                      </a:r>
                      <a:r>
                        <a:rPr lang="en-US" sz="1300" b="0" spc="60">
                          <a:solidFill>
                            <a:srgbClr val="404040"/>
                          </a:solidFill>
                          <a:latin typeface="微软雅黑" panose="020B0503020204020204" charset="-122"/>
                          <a:ea typeface="微软雅黑" panose="020B0503020204020204" charset="-122"/>
                          <a:cs typeface="微软雅黑" panose="020B0503020204020204" charset="-122"/>
                        </a:rPr>
                        <a:t>级以上专业刊物发表论文等，成果的</a:t>
                      </a:r>
                      <a:r>
                        <a:rPr lang="en-US" sz="1300" b="1" spc="60">
                          <a:solidFill>
                            <a:srgbClr val="0070C0"/>
                          </a:solidFill>
                          <a:latin typeface="微软雅黑" panose="020B0503020204020204" charset="-122"/>
                          <a:ea typeface="微软雅黑" panose="020B0503020204020204" charset="-122"/>
                          <a:cs typeface="微软雅黑" panose="020B0503020204020204" charset="-122"/>
                        </a:rPr>
                        <a:t>主创</a:t>
                      </a:r>
                      <a:r>
                        <a:rPr lang="en-US" sz="1300" b="0" spc="60">
                          <a:solidFill>
                            <a:srgbClr val="404040"/>
                          </a:solidFill>
                          <a:latin typeface="微软雅黑" panose="020B0503020204020204" charset="-122"/>
                          <a:ea typeface="微软雅黑" panose="020B0503020204020204" charset="-122"/>
                          <a:cs typeface="微软雅黑" panose="020B0503020204020204" charset="-122"/>
                        </a:rPr>
                        <a:t>人（</a:t>
                      </a:r>
                      <a:r>
                        <a:rPr lang="en-US" sz="1300" b="1" spc="60">
                          <a:solidFill>
                            <a:srgbClr val="FF0000"/>
                          </a:solidFill>
                          <a:latin typeface="微软雅黑" panose="020B0503020204020204" charset="-122"/>
                          <a:ea typeface="微软雅黑" panose="020B0503020204020204" charset="-122"/>
                          <a:cs typeface="微软雅黑" panose="020B0503020204020204" charset="-122"/>
                        </a:rPr>
                        <a:t>前三名</a:t>
                      </a:r>
                      <a:r>
                        <a:rPr lang="en-US" sz="1300" b="0" spc="60">
                          <a:solidFill>
                            <a:srgbClr val="404040"/>
                          </a:solidFill>
                          <a:latin typeface="微软雅黑" panose="020B0503020204020204" charset="-122"/>
                          <a:ea typeface="微软雅黑" panose="020B0503020204020204" charset="-122"/>
                          <a:cs typeface="微软雅黑" panose="020B0503020204020204" charset="-122"/>
                        </a:rPr>
                        <a:t>）可计算完成当年专业科目28学时，成果的</a:t>
                      </a:r>
                      <a:r>
                        <a:rPr lang="en-US" sz="1300" b="1" spc="60">
                          <a:solidFill>
                            <a:srgbClr val="0070C0"/>
                          </a:solidFill>
                          <a:latin typeface="微软雅黑" panose="020B0503020204020204" charset="-122"/>
                          <a:ea typeface="微软雅黑" panose="020B0503020204020204" charset="-122"/>
                          <a:cs typeface="微软雅黑" panose="020B0503020204020204" charset="-122"/>
                        </a:rPr>
                        <a:t>非主创</a:t>
                      </a:r>
                      <a:r>
                        <a:rPr lang="en-US" sz="1300" b="0" spc="60">
                          <a:solidFill>
                            <a:srgbClr val="404040"/>
                          </a:solidFill>
                          <a:latin typeface="微软雅黑" panose="020B0503020204020204" charset="-122"/>
                          <a:ea typeface="微软雅黑" panose="020B0503020204020204" charset="-122"/>
                          <a:cs typeface="微软雅黑" panose="020B0503020204020204" charset="-122"/>
                        </a:rPr>
                        <a:t>人员可计算完成当年专业科目</a:t>
                      </a:r>
                      <a:r>
                        <a:rPr lang="en-US" sz="1300" b="1" spc="60">
                          <a:solidFill>
                            <a:srgbClr val="FF0000"/>
                          </a:solidFill>
                          <a:latin typeface="微软雅黑" panose="020B0503020204020204" charset="-122"/>
                          <a:ea typeface="微软雅黑" panose="020B0503020204020204" charset="-122"/>
                          <a:cs typeface="微软雅黑" panose="020B0503020204020204" charset="-122"/>
                        </a:rPr>
                        <a:t>14</a:t>
                      </a:r>
                      <a:r>
                        <a:rPr lang="en-US" sz="1300" b="0" spc="60">
                          <a:solidFill>
                            <a:srgbClr val="404040"/>
                          </a:solidFill>
                          <a:latin typeface="微软雅黑" panose="020B0503020204020204" charset="-122"/>
                          <a:ea typeface="微软雅黑" panose="020B0503020204020204" charset="-122"/>
                          <a:cs typeface="微软雅黑" panose="020B0503020204020204" charset="-122"/>
                        </a:rPr>
                        <a:t>学时，以上成果年度学时累计计算不超过</a:t>
                      </a:r>
                      <a:r>
                        <a:rPr lang="en-US" sz="1300" b="1" spc="60">
                          <a:solidFill>
                            <a:srgbClr val="FF0000"/>
                          </a:solidFill>
                          <a:latin typeface="微软雅黑" panose="020B0503020204020204" charset="-122"/>
                          <a:ea typeface="微软雅黑" panose="020B0503020204020204" charset="-122"/>
                          <a:cs typeface="微软雅黑" panose="020B0503020204020204" charset="-122"/>
                        </a:rPr>
                        <a:t>28</a:t>
                      </a:r>
                      <a:r>
                        <a:rPr lang="en-US" sz="1300" b="0" spc="60">
                          <a:solidFill>
                            <a:srgbClr val="404040"/>
                          </a:solidFill>
                          <a:latin typeface="微软雅黑" panose="020B0503020204020204" charset="-122"/>
                          <a:ea typeface="微软雅黑" panose="020B0503020204020204" charset="-122"/>
                          <a:cs typeface="微软雅黑" panose="020B0503020204020204" charset="-122"/>
                        </a:rPr>
                        <a:t>学时。</a:t>
                      </a:r>
                      <a:endParaRPr lang="en-US" altLang="en-US"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157226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11.到教学、科研、生产单位、企事业单位进行与中小学教学相关的继续教育实践活动</a:t>
                      </a:r>
                      <a:endParaRPr lang="zh-CN" altLang="en-US"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rPr>
                        <a:t>由学校出具参加社会实践的学时证明</a:t>
                      </a:r>
                      <a:endParaRPr lang="zh-CN"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1" spc="60" dirty="0">
                          <a:solidFill>
                            <a:srgbClr val="0070C0"/>
                          </a:solidFill>
                          <a:latin typeface="微软雅黑" panose="020B0503020204020204" charset="-122"/>
                          <a:ea typeface="微软雅黑" panose="020B0503020204020204" charset="-122"/>
                          <a:cs typeface="微软雅黑" panose="020B0503020204020204" charset="-122"/>
                        </a:rPr>
                        <a:t>职业学校专业课教师</a:t>
                      </a:r>
                      <a:r>
                        <a:rPr lang="en-US" sz="1300" b="0" spc="60" dirty="0">
                          <a:solidFill>
                            <a:srgbClr val="404040"/>
                          </a:solidFill>
                          <a:latin typeface="微软雅黑" panose="020B0503020204020204" charset="-122"/>
                          <a:ea typeface="微软雅黑" panose="020B0503020204020204" charset="-122"/>
                          <a:cs typeface="微软雅黑" panose="020B0503020204020204" charset="-122"/>
                        </a:rPr>
                        <a:t>（含实习指导教师）要根据专业特点每</a:t>
                      </a:r>
                      <a:r>
                        <a:rPr lang="en-US" sz="1300" b="1" spc="60" dirty="0">
                          <a:solidFill>
                            <a:srgbClr val="FF0000"/>
                          </a:solidFill>
                          <a:latin typeface="微软雅黑" panose="020B0503020204020204" charset="-122"/>
                          <a:ea typeface="微软雅黑" panose="020B0503020204020204" charset="-122"/>
                          <a:cs typeface="微软雅黑" panose="020B0503020204020204" charset="-122"/>
                        </a:rPr>
                        <a:t>5</a:t>
                      </a:r>
                      <a:r>
                        <a:rPr lang="en-US" sz="1300" b="0" spc="60" dirty="0">
                          <a:solidFill>
                            <a:srgbClr val="404040"/>
                          </a:solidFill>
                          <a:latin typeface="微软雅黑" panose="020B0503020204020204" charset="-122"/>
                          <a:ea typeface="微软雅黑" panose="020B0503020204020204" charset="-122"/>
                          <a:cs typeface="微软雅黑" panose="020B0503020204020204" charset="-122"/>
                        </a:rPr>
                        <a:t>年必须累计</a:t>
                      </a:r>
                      <a:r>
                        <a:rPr lang="en-US" sz="1300" b="1" spc="60" dirty="0">
                          <a:solidFill>
                            <a:schemeClr val="tx1"/>
                          </a:solidFill>
                          <a:latin typeface="微软雅黑" panose="020B0503020204020204" charset="-122"/>
                          <a:ea typeface="微软雅黑" panose="020B0503020204020204" charset="-122"/>
                          <a:cs typeface="微软雅黑" panose="020B0503020204020204" charset="-122"/>
                        </a:rPr>
                        <a:t>不少于</a:t>
                      </a:r>
                      <a:r>
                        <a:rPr lang="en-US" sz="1300" b="1" spc="60" dirty="0">
                          <a:solidFill>
                            <a:srgbClr val="FF0000"/>
                          </a:solidFill>
                          <a:latin typeface="微软雅黑" panose="020B0503020204020204" charset="-122"/>
                          <a:ea typeface="微软雅黑" panose="020B0503020204020204" charset="-122"/>
                          <a:cs typeface="微软雅黑" panose="020B0503020204020204" charset="-122"/>
                        </a:rPr>
                        <a:t>6</a:t>
                      </a:r>
                      <a:r>
                        <a:rPr lang="en-US" sz="1300" b="0" spc="60" dirty="0">
                          <a:solidFill>
                            <a:srgbClr val="404040"/>
                          </a:solidFill>
                          <a:latin typeface="微软雅黑" panose="020B0503020204020204" charset="-122"/>
                          <a:ea typeface="微软雅黑" panose="020B0503020204020204" charset="-122"/>
                          <a:cs typeface="微软雅黑" panose="020B0503020204020204" charset="-122"/>
                        </a:rPr>
                        <a:t>个月到企业或生产服务一线实践，没有企业工作经历的新任教师应先实践再上岗。                          </a:t>
                      </a:r>
                      <a:r>
                        <a:rPr lang="en-US" sz="1300" b="1" spc="60" dirty="0" err="1">
                          <a:solidFill>
                            <a:srgbClr val="0070C0"/>
                          </a:solidFill>
                          <a:latin typeface="微软雅黑" panose="020B0503020204020204" charset="-122"/>
                          <a:ea typeface="微软雅黑" panose="020B0503020204020204" charset="-122"/>
                          <a:cs typeface="微软雅黑" panose="020B0503020204020204" charset="-122"/>
                        </a:rPr>
                        <a:t>职业学校公共基础课教师</a:t>
                      </a:r>
                      <a:r>
                        <a:rPr lang="en-US" sz="1300" b="0" spc="60" dirty="0" err="1">
                          <a:solidFill>
                            <a:srgbClr val="404040"/>
                          </a:solidFill>
                          <a:latin typeface="微软雅黑" panose="020B0503020204020204" charset="-122"/>
                          <a:ea typeface="微软雅黑" panose="020B0503020204020204" charset="-122"/>
                          <a:cs typeface="微软雅黑" panose="020B0503020204020204" charset="-122"/>
                        </a:rPr>
                        <a:t>也应定期到企业进行考察、调研与学习。参加社会实践锻炼工作按具体天数计算学时</a:t>
                      </a:r>
                      <a:r>
                        <a:rPr lang="en-US" sz="1300" b="0" spc="60" dirty="0" smtClean="0">
                          <a:solidFill>
                            <a:srgbClr val="404040"/>
                          </a:solidFill>
                          <a:latin typeface="微软雅黑" panose="020B0503020204020204" charset="-122"/>
                          <a:ea typeface="微软雅黑" panose="020B0503020204020204" charset="-122"/>
                          <a:cs typeface="微软雅黑" panose="020B0503020204020204" charset="-122"/>
                        </a:rPr>
                        <a:t>。</a:t>
                      </a:r>
                      <a:endParaRPr lang="en-US" sz="1300" b="0" spc="60" dirty="0" smtClean="0">
                        <a:solidFill>
                          <a:srgbClr val="404040"/>
                        </a:solidFill>
                        <a:latin typeface="微软雅黑" panose="020B0503020204020204" charset="-122"/>
                        <a:ea typeface="微软雅黑" panose="020B0503020204020204" charset="-122"/>
                        <a:cs typeface="微软雅黑" panose="020B0503020204020204" charset="-122"/>
                      </a:endParaRPr>
                    </a:p>
                    <a:p>
                      <a:pPr indent="0" algn="l">
                        <a:lnSpc>
                          <a:spcPct val="120000"/>
                        </a:lnSpc>
                        <a:spcBef>
                          <a:spcPts val="0"/>
                        </a:spcBef>
                        <a:spcAft>
                          <a:spcPts val="0"/>
                        </a:spcAft>
                        <a:buNone/>
                      </a:pPr>
                      <a:r>
                        <a:rPr lang="en-US" sz="1300" b="0" spc="60" dirty="0" err="1">
                          <a:solidFill>
                            <a:srgbClr val="404040"/>
                          </a:solidFill>
                          <a:latin typeface="微软雅黑" panose="020B0503020204020204" charset="-122"/>
                          <a:ea typeface="微软雅黑" panose="020B0503020204020204" charset="-122"/>
                          <a:cs typeface="微软雅黑" panose="020B0503020204020204" charset="-122"/>
                        </a:rPr>
                        <a:t>教师每年最高申报专业科目</a:t>
                      </a:r>
                      <a:r>
                        <a:rPr lang="en-US" sz="1300" spc="60" dirty="0" err="1">
                          <a:solidFill>
                            <a:srgbClr val="404040"/>
                          </a:solidFill>
                          <a:latin typeface="微软雅黑" panose="020B0503020204020204" charset="-122"/>
                          <a:ea typeface="微软雅黑" panose="020B0503020204020204" charset="-122"/>
                          <a:cs typeface="微软雅黑" panose="020B0503020204020204" charset="-122"/>
                        </a:rPr>
                        <a:t>28</a:t>
                      </a:r>
                      <a:r>
                        <a:rPr lang="en-US" sz="1300" b="0" spc="60" dirty="0" err="1">
                          <a:solidFill>
                            <a:srgbClr val="404040"/>
                          </a:solidFill>
                          <a:latin typeface="微软雅黑" panose="020B0503020204020204" charset="-122"/>
                          <a:ea typeface="微软雅黑" panose="020B0503020204020204" charset="-122"/>
                          <a:cs typeface="微软雅黑" panose="020B0503020204020204" charset="-122"/>
                        </a:rPr>
                        <a:t>学时。</a:t>
                      </a:r>
                      <a:endParaRPr lang="en-US" sz="1300" b="0" spc="60" dirty="0" err="1">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818515">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12.其他获取继续教育学时的形式</a:t>
                      </a:r>
                      <a:r>
                        <a:rPr lang="zh-CN" sz="1300" b="0" spc="60" dirty="0" smtClean="0">
                          <a:solidFill>
                            <a:srgbClr val="404040"/>
                          </a:solidFill>
                          <a:latin typeface="微软雅黑" panose="020B0503020204020204" charset="-122"/>
                          <a:ea typeface="微软雅黑" panose="020B0503020204020204" charset="-122"/>
                          <a:cs typeface="微软雅黑" panose="020B0503020204020204" charset="-122"/>
                        </a:rPr>
                        <a:t>：</a:t>
                      </a:r>
                      <a:endParaRPr lang="en-US" altLang="zh-CN" sz="1300" b="0" spc="60" dirty="0" smtClean="0">
                        <a:solidFill>
                          <a:srgbClr val="404040"/>
                        </a:solidFill>
                        <a:latin typeface="微软雅黑" panose="020B0503020204020204" charset="-122"/>
                        <a:ea typeface="微软雅黑" panose="020B0503020204020204" charset="-122"/>
                        <a:cs typeface="微软雅黑" panose="020B0503020204020204" charset="-122"/>
                      </a:endParaRPr>
                    </a:p>
                    <a:p>
                      <a:pPr indent="0" algn="l">
                        <a:lnSpc>
                          <a:spcPct val="120000"/>
                        </a:lnSpc>
                        <a:spcBef>
                          <a:spcPts val="0"/>
                        </a:spcBef>
                        <a:spcAft>
                          <a:spcPts val="0"/>
                        </a:spcAft>
                        <a:buNone/>
                      </a:pPr>
                      <a:r>
                        <a:rPr lang="zh-CN" sz="1300" b="0" spc="60" dirty="0" smtClean="0">
                          <a:solidFill>
                            <a:srgbClr val="404040"/>
                          </a:solidFill>
                          <a:latin typeface="微软雅黑" panose="020B0503020204020204" charset="-122"/>
                          <a:ea typeface="微软雅黑" panose="020B0503020204020204" charset="-122"/>
                          <a:cs typeface="微软雅黑" panose="020B0503020204020204" charset="-122"/>
                        </a:rPr>
                        <a:t> </a:t>
                      </a: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①国家职业资格证书：中等职业学校教师当年获得专业技术国家职业资格证的</a:t>
                      </a:r>
                      <a:endParaRPr lang="zh-CN" altLang="en-US" sz="13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rPr>
                        <a:t>由教师提交资格证书或佐证材料，凭高一级的职业资格证申报当年继续教育专业科目</a:t>
                      </a:r>
                      <a:endParaRPr lang="zh-CN" altLang="en-US" sz="1300" b="0" spc="60" dirty="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1" spc="60" dirty="0">
                          <a:solidFill>
                            <a:srgbClr val="FF0000"/>
                          </a:solidFill>
                          <a:latin typeface="微软雅黑" panose="020B0503020204020204" charset="-122"/>
                          <a:ea typeface="微软雅黑" panose="020B0503020204020204" charset="-122"/>
                          <a:cs typeface="微软雅黑" panose="020B0503020204020204" charset="-122"/>
                        </a:rPr>
                        <a:t>20</a:t>
                      </a:r>
                      <a:r>
                        <a:rPr lang="zh-CN" sz="1300" b="0" spc="60" dirty="0">
                          <a:solidFill>
                            <a:srgbClr val="404040"/>
                          </a:solidFill>
                          <a:latin typeface="微软雅黑" panose="020B0503020204020204" charset="-122"/>
                          <a:ea typeface="微软雅黑" panose="020B0503020204020204" charset="-122"/>
                          <a:cs typeface="微软雅黑" panose="020B0503020204020204" charset="-122"/>
                        </a:rPr>
                        <a:t>学时</a:t>
                      </a:r>
                      <a:endParaRPr lang="zh-CN" altLang="en-US" sz="13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613410">
                <a:tc vMerge="1">
                  <a:tcPr>
                    <a:lnL w="19050" cap="rnd">
                      <a:solidFill>
                        <a:srgbClr val="03A9F5"/>
                      </a:solidFill>
                      <a:prstDash val="solid"/>
                    </a:lnL>
                    <a:lnR w="3175">
                      <a:solidFill>
                        <a:srgbClr val="03A9F5"/>
                      </a:solidFill>
                      <a:prstDash val="dot"/>
                    </a:lnR>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rPr>
                        <a:t>②行业培训：中等职业学校教师参加由行业、协会等组织的专业培训</a:t>
                      </a:r>
                      <a:endParaRPr lang="zh-CN" altLang="en-US" sz="1300" b="0" spc="60" dirty="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rPr>
                        <a:t>由教师提交学习情况证明</a:t>
                      </a:r>
                      <a:endParaRPr lang="zh-CN" altLang="en-US" sz="1300" b="0" spc="6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须事先报学校同意，每年最高申报专业科目</a:t>
                      </a:r>
                      <a:r>
                        <a:rPr lang="zh-CN" sz="1300" b="1" spc="60">
                          <a:solidFill>
                            <a:srgbClr val="FF0000"/>
                          </a:solidFill>
                          <a:latin typeface="微软雅黑" panose="020B0503020204020204" charset="-122"/>
                          <a:ea typeface="微软雅黑" panose="020B0503020204020204" charset="-122"/>
                          <a:cs typeface="微软雅黑" panose="020B0503020204020204" charset="-122"/>
                        </a:rPr>
                        <a:t>42</a:t>
                      </a:r>
                      <a:r>
                        <a:rPr lang="zh-CN" sz="1300" b="0" spc="60">
                          <a:solidFill>
                            <a:srgbClr val="404040"/>
                          </a:solidFill>
                          <a:latin typeface="微软雅黑" panose="020B0503020204020204" charset="-122"/>
                          <a:ea typeface="微软雅黑" panose="020B0503020204020204" charset="-122"/>
                          <a:cs typeface="微软雅黑" panose="020B0503020204020204" charset="-122"/>
                        </a:rPr>
                        <a:t>学时。</a:t>
                      </a:r>
                      <a:endParaRPr lang="zh-CN" altLang="en-US"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lnTlToBr>
                      <a:noFill/>
                    </a:lnTlToBr>
                    <a:lnBlToTr>
                      <a:noFill/>
                    </a:lnBlToTr>
                    <a:solidFill>
                      <a:srgbClr val="FFFFFF"/>
                    </a:solidFill>
                  </a:tcPr>
                </a:tc>
              </a:tr>
              <a:tr h="800100">
                <a:tc vMerge="1">
                  <a:tcPr>
                    <a:lnL w="19050" cap="rnd">
                      <a:solidFill>
                        <a:srgbClr val="03A9F5"/>
                      </a:solidFill>
                      <a:prstDash val="solid"/>
                    </a:lnL>
                    <a:lnR w="3175">
                      <a:solidFill>
                        <a:srgbClr val="03A9F5"/>
                      </a:solidFill>
                      <a:prstDash val="dot"/>
                    </a:lnR>
                    <a:lnB w="19050" cap="rnd">
                      <a:solidFill>
                        <a:srgbClr val="03A9F5"/>
                      </a:solidFill>
                      <a:prstDash val="solid"/>
                    </a:lnB>
                  </a:tcPr>
                </a:tc>
                <a:tc>
                  <a:txBody>
                    <a:bodyPr/>
                    <a:lstStyle/>
                    <a:p>
                      <a:pPr indent="0" algn="l">
                        <a:lnSpc>
                          <a:spcPct val="120000"/>
                        </a:lnSpc>
                        <a:spcBef>
                          <a:spcPts val="0"/>
                        </a:spcBef>
                        <a:spcAft>
                          <a:spcPts val="0"/>
                        </a:spcAft>
                        <a:buNone/>
                      </a:pPr>
                      <a:r>
                        <a:rPr lang="zh-CN" sz="1300" b="0" spc="60" dirty="0">
                          <a:solidFill>
                            <a:srgbClr val="404040"/>
                          </a:solidFill>
                          <a:latin typeface="微软雅黑" panose="020B0503020204020204" charset="-122"/>
                          <a:ea typeface="微软雅黑" panose="020B0503020204020204" charset="-122"/>
                        </a:rPr>
                        <a:t>③心理健康证书：教师参加中小学心理健康教育教师资格培训</a:t>
                      </a:r>
                      <a:endParaRPr lang="zh-CN" altLang="en-US" sz="1300" b="0" spc="60" dirty="0">
                        <a:solidFill>
                          <a:srgbClr val="404040"/>
                        </a:solidFill>
                        <a:latin typeface="微软雅黑" panose="020B0503020204020204" charset="-122"/>
                        <a:ea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19050" cap="rnd">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凭心理健康教育证书（含A证、B证、C证）申报当年继续教育专业科目学时</a:t>
                      </a:r>
                      <a:endParaRPr lang="zh-CN" altLang="en-US"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3175">
                      <a:solidFill>
                        <a:srgbClr val="03A9F5"/>
                      </a:solidFill>
                      <a:prstDash val="dot"/>
                    </a:lnR>
                    <a:lnT w="3175">
                      <a:solidFill>
                        <a:srgbClr val="03A9F5"/>
                      </a:solidFill>
                      <a:prstDash val="dot"/>
                    </a:lnT>
                    <a:lnB w="19050" cap="rnd">
                      <a:solidFill>
                        <a:srgbClr val="03A9F5"/>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zh-CN" sz="1300" b="0" spc="60">
                          <a:solidFill>
                            <a:srgbClr val="404040"/>
                          </a:solidFill>
                          <a:latin typeface="微软雅黑" panose="020B0503020204020204" charset="-122"/>
                          <a:ea typeface="微软雅黑" panose="020B0503020204020204" charset="-122"/>
                          <a:cs typeface="微软雅黑" panose="020B0503020204020204" charset="-122"/>
                        </a:rPr>
                        <a:t>按证书实际学时登记</a:t>
                      </a:r>
                      <a:endParaRPr lang="zh-CN" sz="13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3175">
                      <a:solidFill>
                        <a:srgbClr val="03A9F5"/>
                      </a:solidFill>
                      <a:prstDash val="dot"/>
                    </a:lnL>
                    <a:lnR w="19050" cap="rnd">
                      <a:solidFill>
                        <a:srgbClr val="03A9F5"/>
                      </a:solidFill>
                      <a:prstDash val="solid"/>
                    </a:lnR>
                    <a:lnT w="3175">
                      <a:solidFill>
                        <a:srgbClr val="03A9F5"/>
                      </a:solidFill>
                      <a:prstDash val="dot"/>
                    </a:lnT>
                    <a:lnB w="19050" cap="rnd">
                      <a:solidFill>
                        <a:srgbClr val="03A9F5"/>
                      </a:solidFill>
                      <a:prstDash val="solid"/>
                    </a:lnB>
                    <a:lnTlToBr>
                      <a:noFill/>
                    </a:lnTlToBr>
                    <a:lnBlToTr>
                      <a:noFill/>
                    </a:lnBlToTr>
                    <a:solidFill>
                      <a:srgbClr val="FFFFFF"/>
                    </a:solidFill>
                  </a:tcPr>
                </a:tc>
              </a:tr>
            </a:tbl>
          </a:graphicData>
        </a:graphic>
      </p:graphicFrame>
      <p:pic>
        <p:nvPicPr>
          <p:cNvPr id="4" name="图片 3" descr="32313539373635383b32313539373635353bc0cfcaa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92790" y="5539740"/>
            <a:ext cx="1249680" cy="1308735"/>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diagram20227668_3*i*1"/>
  <p:tag name="KSO_WM_TEMPLATE_CATEGORY" val="diagram"/>
  <p:tag name="KSO_WM_TEMPLATE_INDEX" val="20227668"/>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TAG_VERSION" val="1.0"/>
  <p:tag name="KSO_WM_TEMPLATE_CATEGORY" val="diagram"/>
  <p:tag name="KSO_WM_TEMPLATE_INDEX" val="160443"/>
  <p:tag name="KSO_WM_UNIT_TYPE" val="m_h_f"/>
  <p:tag name="KSO_WM_UNIT_INDEX" val="1_1_1"/>
  <p:tag name="KSO_WM_UNIT_ID" val="259*m_h_f*1_1_1"/>
  <p:tag name="KSO_WM_UNIT_CLEAR" val="1"/>
  <p:tag name="KSO_WM_UNIT_LAYERLEVEL" val="1_1_1"/>
  <p:tag name="KSO_WM_UNIT_VALUE" val="19"/>
  <p:tag name="KSO_WM_UNIT_HIGHLIGHT" val="0"/>
  <p:tag name="KSO_WM_UNIT_COMPATIBLE" val="0"/>
  <p:tag name="KSO_WM_UNIT_PRESET_TEXT" val="SED DO EIUSMOD TEMPOR INCIDIDUNT"/>
  <p:tag name="KSO_WM_BEAUTIFY_FLAG" val="#wm#"/>
  <p:tag name="KSO_WM_DIAGRAM_GROUP_CODE" val="m1-1"/>
  <p:tag name="KSO_WM_UNIT_TEXT_FILL_FORE_SCHEMECOLOR_INDEX" val="13"/>
  <p:tag name="KSO_WM_UNIT_TEXT_FILL_TYPE" val="1"/>
</p:tagLst>
</file>

<file path=ppt/tags/tag101.xml><?xml version="1.0" encoding="utf-8"?>
<p:tagLst xmlns:p="http://schemas.openxmlformats.org/presentationml/2006/main">
  <p:tag name="KSO_WM_TAG_VERSION" val="1.0"/>
  <p:tag name="KSO_WM_TEMPLATE_CATEGORY" val="diagram"/>
  <p:tag name="KSO_WM_TEMPLATE_INDEX" val="160443"/>
  <p:tag name="KSO_WM_UNIT_TYPE" val="m_h_f"/>
  <p:tag name="KSO_WM_UNIT_INDEX" val="1_2_1"/>
  <p:tag name="KSO_WM_UNIT_ID" val="259*m_h_f*1_2_1"/>
  <p:tag name="KSO_WM_UNIT_CLEAR" val="1"/>
  <p:tag name="KSO_WM_UNIT_LAYERLEVEL" val="1_1_1"/>
  <p:tag name="KSO_WM_UNIT_VALUE" val="19"/>
  <p:tag name="KSO_WM_UNIT_HIGHLIGHT" val="0"/>
  <p:tag name="KSO_WM_UNIT_COMPATIBLE" val="0"/>
  <p:tag name="KSO_WM_UNIT_PRESET_TEXT" val="SED DO EIUSMOD TEMPOR INCIDIDUNT"/>
  <p:tag name="KSO_WM_BEAUTIFY_FLAG" val="#wm#"/>
  <p:tag name="KSO_WM_DIAGRAM_GROUP_CODE" val="m1-1"/>
  <p:tag name="KSO_WM_UNIT_TEXT_FILL_FORE_SCHEMECOLOR_INDEX" val="13"/>
  <p:tag name="KSO_WM_UNIT_TEXT_FILL_TYPE" val="1"/>
</p:tagLst>
</file>

<file path=ppt/tags/tag102.xml><?xml version="1.0" encoding="utf-8"?>
<p:tagLst xmlns:p="http://schemas.openxmlformats.org/presentationml/2006/main">
  <p:tag name="KSO_WM_TAG_VERSION" val="1.0"/>
  <p:tag name="KSO_WM_TEMPLATE_CATEGORY" val="diagram"/>
  <p:tag name="KSO_WM_TEMPLATE_INDEX" val="160443"/>
  <p:tag name="KSO_WM_UNIT_TYPE" val="m_h_f"/>
  <p:tag name="KSO_WM_UNIT_INDEX" val="1_3_1"/>
  <p:tag name="KSO_WM_UNIT_ID" val="259*m_h_f*1_3_1"/>
  <p:tag name="KSO_WM_UNIT_CLEAR" val="1"/>
  <p:tag name="KSO_WM_UNIT_LAYERLEVEL" val="1_1_1"/>
  <p:tag name="KSO_WM_UNIT_VALUE" val="19"/>
  <p:tag name="KSO_WM_UNIT_HIGHLIGHT" val="0"/>
  <p:tag name="KSO_WM_UNIT_COMPATIBLE" val="0"/>
  <p:tag name="KSO_WM_UNIT_PRESET_TEXT" val="SED DO EIUSMOD TEMPOR INCIDIDUNT"/>
  <p:tag name="KSO_WM_BEAUTIFY_FLAG" val="#wm#"/>
  <p:tag name="KSO_WM_DIAGRAM_GROUP_CODE" val="m1-1"/>
  <p:tag name="KSO_WM_UNIT_TEXT_FILL_FORE_SCHEMECOLOR_INDEX" val="13"/>
  <p:tag name="KSO_WM_UNIT_TEXT_FILL_TYPE" val="1"/>
</p:tagLst>
</file>

<file path=ppt/tags/tag103.xml><?xml version="1.0" encoding="utf-8"?>
<p:tagLst xmlns:p="http://schemas.openxmlformats.org/presentationml/2006/main">
  <p:tag name="KSO_WM_UNIT_TABLE_BEAUTIFY" val="smartTable{cd416e4f-9e5c-4d4c-83b5-3426ca7b18e7}"/>
  <p:tag name="TABLE_ENDDRAG_ORIGIN_RECT" val="948*177"/>
  <p:tag name="TABLE_ENDDRAG_RECT" val="8*136*948*177"/>
  <p:tag name="TABLE_RECT" val="36*195.7*888*148.6"/>
  <p:tag name="TABLE_EMPHASIZE_COLOR" val="16346504"/>
  <p:tag name="TABLE_ONEKEY_SKIN_IDX" val="1"/>
  <p:tag name="TABLE_SKINIDX" val="0"/>
  <p:tag name="TABLE_COLORIDX" val="1"/>
  <p:tag name="TABLE_COLOR_RGB" val="0x000000*0xFFFFFF*0x212121*0xFFFFFF*0xF96D88*0xEFB6A5*0xF4D0B8*0xFFB092*0xFDE2B3*0xC34D67"/>
</p:tagLst>
</file>

<file path=ppt/tags/tag104.xml><?xml version="1.0" encoding="utf-8"?>
<p:tagLst xmlns:p="http://schemas.openxmlformats.org/presentationml/2006/main">
  <p:tag name="KSO_WM_UNIT_TABLE_BEAUTIFY" val="smartTable{cc2520fc-5f22-4eee-a2f9-80c116ca1081}"/>
  <p:tag name="TABLE_RECT" val="17*18.15*926*503.7"/>
  <p:tag name="TABLE_EMPHASIZE_COLOR" val="240117"/>
  <p:tag name="TABLE_ONEKEY_SKIN_IDX" val="0"/>
  <p:tag name="TABLE_SKINIDX" val="0"/>
  <p:tag name="TABLE_COLORIDX" val="2"/>
  <p:tag name="TABLE_COLOR_RGB" val="0x000000*0xFFFFFF*0x212121*0xFFFFFF*0x03A9F5*0x00BCD5*0x009788*0x4CB050*0x8CC34B*0xCDDC39"/>
  <p:tag name="TABLE_ENDDRAG_ORIGIN_RECT" val="958*538"/>
  <p:tag name="TABLE_ENDDRAG_RECT" val="0*3*958*538"/>
</p:tagLst>
</file>

<file path=ppt/tags/tag105.xml><?xml version="1.0" encoding="utf-8"?>
<p:tagLst xmlns:p="http://schemas.openxmlformats.org/presentationml/2006/main">
  <p:tag name="KSO_WM_UNIT_TABLE_BEAUTIFY" val="smartTable{53e37024-c58e-4ab6-98cd-95df507fb5f1}"/>
  <p:tag name="TABLE_RECT" val="17*39.85*926*460.3"/>
  <p:tag name="TABLE_EMPHASIZE_COLOR" val="240117"/>
  <p:tag name="TABLE_ONEKEY_SKIN_IDX" val="1"/>
  <p:tag name="TABLE_SKINIDX" val="0"/>
  <p:tag name="TABLE_COLORIDX" val="2"/>
  <p:tag name="TABLE_COLOR_RGB" val="0x000000*0xFFFFFF*0x212121*0xFFFFFF*0x03A9F5*0x00BCD5*0x009788*0x4CB050*0x8CC34B*0xCDDC39"/>
  <p:tag name="TABLE_ENDDRAG_ORIGIN_RECT" val="946*543"/>
  <p:tag name="TABLE_ENDDRAG_RECT" val="6*0*946*543"/>
</p:tagLst>
</file>

<file path=ppt/tags/tag106.xml><?xml version="1.0" encoding="utf-8"?>
<p:tagLst xmlns:p="http://schemas.openxmlformats.org/presentationml/2006/main">
  <p:tag name="KSO_WM_UNIT_TABLE_BEAUTIFY" val="smartTable{ee1ebb81-8876-4c4b-85b0-49e68ada5dd2}"/>
  <p:tag name="TABLE_RECT" val="17*24.225*926*491.55"/>
  <p:tag name="TABLE_EMPHASIZE_COLOR" val="16346504"/>
  <p:tag name="TABLE_ONEKEY_SKIN_IDX" val="0"/>
  <p:tag name="TABLE_SKINIDX" val="0"/>
  <p:tag name="TABLE_COLORIDX" val="1"/>
  <p:tag name="TABLE_COLOR_RGB" val="0x000000*0xFFFFFF*0x212121*0xFFFFFF*0xF96D88*0xEFB6A5*0xF4D0B8*0xFFB092*0xFDE2B3*0xC34D67"/>
  <p:tag name="TABLE_ENDDRAG_ORIGIN_RECT" val="948*527"/>
  <p:tag name="TABLE_ENDDRAG_RECT" val="5*4*948*528"/>
</p:tagLst>
</file>

<file path=ppt/tags/tag107.xml><?xml version="1.0" encoding="utf-8"?>
<p:tagLst xmlns:p="http://schemas.openxmlformats.org/presentationml/2006/main">
  <p:tag name="KSO_WM_UNIT_TABLE_BEAUTIFY" val="smartTable{9a9ef948-984e-41ac-ae54-40f01308d7b7}"/>
  <p:tag name="TABLE_EMPHASIZE_COLOR" val="240117"/>
  <p:tag name="TABLE_SKINIDX" val="1"/>
  <p:tag name="TABLE_COLORIDX" val="2"/>
  <p:tag name="TABLE_COLOR_RGB" val="0x000000*0xFFFFFF*0x212121*0xFFFFFF*0x03A9F5*0x00BCD5*0x009788*0x4CB050*0x8CC34B*0xCDDC39"/>
  <p:tag name="TABLE_RECT" val="17*23.55*926*492.9"/>
  <p:tag name="TABLE_ONEKEY_SKIN_IDX" val="0"/>
</p:tagLst>
</file>

<file path=ppt/tags/tag108.xml><?xml version="1.0" encoding="utf-8"?>
<p:tagLst xmlns:p="http://schemas.openxmlformats.org/presentationml/2006/main">
  <p:tag name="KSO_WM_UNIT_TABLE_BEAUTIFY" val="smartTable{5c175165-1751-4e35-bc6f-23ccc98211f6}"/>
  <p:tag name="TABLE_RECT" val="17*39.925*926*460.15"/>
  <p:tag name="TABLE_EMPHASIZE_COLOR" val="240117"/>
  <p:tag name="TABLE_ONEKEY_SKIN_IDX" val="0"/>
  <p:tag name="TABLE_SKINIDX" val="1"/>
  <p:tag name="TABLE_COLORIDX" val="2"/>
  <p:tag name="TABLE_COLOR_RGB" val="0x000000*0xFFFFFF*0x212121*0xFFFFFF*0x03A9F5*0x00BCD5*0x009788*0x4CB050*0x8CC34B*0xCDDC39"/>
  <p:tag name="TABLE_ENDDRAG_ORIGIN_RECT" val="957*536"/>
  <p:tag name="TABLE_ENDDRAG_RECT" val="2*3*957*536"/>
</p:tagLst>
</file>

<file path=ppt/tags/tag109.xml><?xml version="1.0" encoding="utf-8"?>
<p:tagLst xmlns:p="http://schemas.openxmlformats.org/presentationml/2006/main">
  <p:tag name="KSO_WPP_MARK_KEY" val="c4449541-ab16-48f2-99c8-f0a42c3641d1"/>
  <p:tag name="COMMONDATA" val="eyJjb3VudCI6MjEsImhkaWQiOiIxNDVjYzlkNzQzNWY2MzMxYzVmOTFmM2VmOTkxYmQxOCIsInVzZXJDb3VudCI6MX0="/>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SLIDE_ITEM_CNT" val="4"/>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7932_6*l_h_i*1_3_1"/>
  <p:tag name="KSO_WM_TEMPLATE_CATEGORY" val="diagram"/>
  <p:tag name="KSO_WM_TEMPLATE_INDEX" val="20227932"/>
  <p:tag name="KSO_WM_UNIT_LAYERLEVEL" val="1_1_1"/>
  <p:tag name="KSO_WM_TAG_VERSION" val="1.0"/>
  <p:tag name="KSO_WM_BEAUTIFY_FLAG" val=""/>
  <p:tag name="KSO_WM_UNIT_FILL_FORE_SCHEMECOLOR_INDEX_BRIGHTNESS" val="0.4"/>
  <p:tag name="KSO_WM_UNIT_FILL_FORE_SCHEMECOLOR_INDEX" val="6"/>
  <p:tag name="KSO_WM_UNIT_FILL_TYPE" val="1"/>
  <p:tag name="KSO_WM_UNIT_SHADOW_SCHEMECOLOR_INDEX_BRIGHTNESS" val="-0.5"/>
  <p:tag name="KSO_WM_UNIT_SHADOW_SCHEMECOLOR_INDEX" val="6"/>
  <p:tag name="KSO_WM_UNIT_TEXT_FILL_FORE_SCHEMECOLOR_INDEX_BRIGHTNESS" val="0"/>
  <p:tag name="KSO_WM_UNIT_TEXT_FILL_FORE_SCHEMECOLOR_INDEX" val="2"/>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7932_6*l_h_i*1_3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6"/>
  <p:tag name="KSO_WM_UNIT_FILL_TYPE" val="1"/>
  <p:tag name="KSO_WM_UNIT_SHADOW_SCHEMECOLOR_INDEX_BRIGHTNESS" val="-0.5"/>
  <p:tag name="KSO_WM_UNIT_SHADOW_SCHEMECOLOR_INDEX" val="6"/>
  <p:tag name="KSO_WM_UNIT_TEXT_FILL_FORE_SCHEMECOLOR_INDEX_BRIGHTNESS" val="0"/>
  <p:tag name="KSO_WM_UNIT_TEXT_FILL_FORE_SCHEMECOLOR_INDEX" val="2"/>
  <p:tag name="KSO_WM_UNIT_TEXT_FILL_TYPE" val="1"/>
  <p:tag name="KSO_WM_UNIT_USESOURCEFORMAT_APPLY"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7932_6*l_h_i*1_3_2"/>
  <p:tag name="KSO_WM_TEMPLATE_CATEGORY" val="diagram"/>
  <p:tag name="KSO_WM_TEMPLATE_INDEX" val="20227932"/>
  <p:tag name="KSO_WM_UNIT_LAYERLEVEL" val="1_1_1"/>
  <p:tag name="KSO_WM_TAG_VERSION" val="1.0"/>
  <p:tag name="KSO_WM_BEAUTIFY_FLAG" val="#wm#"/>
  <p:tag name="KSO_WM_UNIT_FILL_FORE_SCHEMECOLOR_INDEX_BRIGHTNESS" val="0.8"/>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27932_6*l_h_i*1_3_3"/>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27932_6*l_h_i*1_3_4"/>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xml><?xml version="1.0" encoding="utf-8"?>
<p:tagLst xmlns:p="http://schemas.openxmlformats.org/presentationml/2006/main">
  <p:tag name="KSO_WM_UNIT_ISCONTENTSTITLE" val="0"/>
  <p:tag name="KSO_WM_UNIT_ISNUMDGMTITLE" val="0"/>
  <p:tag name="KSO_WM_UNIT_PRESET_TEXT" val="单击此处添加大标题内容"/>
  <p:tag name="KSO_WM_UNIT_NOCLEAR" val="0"/>
  <p:tag name="KSO_WM_UNIT_VALUE" val="15"/>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27668_3*a*1"/>
  <p:tag name="KSO_WM_TEMPLATE_CATEGORY" val="diagram"/>
  <p:tag name="KSO_WM_TEMPLATE_INDEX" val="20227668"/>
  <p:tag name="KSO_WM_UNIT_LAYERLEVEL" val="1"/>
  <p:tag name="KSO_WM_TAG_VERSION" val="1.0"/>
  <p:tag name="KSO_WM_BEAUTIFY_FLAG" val="#wm#"/>
  <p:tag name="KSO_WM_UNIT_TEXT_FILL_FORE_SCHEMECOLOR_INDEX" val="5"/>
  <p:tag name="KSO_WM_UNIT_TEXT_FILL_TYPE" val="1"/>
  <p:tag name="KSO_WM_UNIT_USESOURCEFORMAT_APPLY"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7932_6*l_h_i*1_2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SHADOW_SCHEMECOLOR_INDEX_BRIGHTNESS" val="-0.5"/>
  <p:tag name="KSO_WM_UNIT_SHADOW_SCHEMECOLOR_INDEX" val="8"/>
  <p:tag name="KSO_WM_UNIT_TEXT_FILL_FORE_SCHEMECOLOR_INDEX_BRIGHTNESS" val="0"/>
  <p:tag name="KSO_WM_UNIT_TEXT_FILL_FORE_SCHEMECOLOR_INDEX" val="2"/>
  <p:tag name="KSO_WM_UNIT_TEXT_FILL_TYPE" val="1"/>
  <p:tag name="KSO_WM_UNIT_USESOURCEFORMAT_APPLY"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7932_6*l_h_i*1_2_2"/>
  <p:tag name="KSO_WM_TEMPLATE_CATEGORY" val="diagram"/>
  <p:tag name="KSO_WM_TEMPLATE_INDEX" val="20227932"/>
  <p:tag name="KSO_WM_UNIT_LAYERLEVEL" val="1_1_1"/>
  <p:tag name="KSO_WM_TAG_VERSION" val="1.0"/>
  <p:tag name="KSO_WM_BEAUTIFY_FLAG" val="#wm#"/>
  <p:tag name="KSO_WM_UNIT_FILL_FORE_SCHEMECOLOR_INDEX_BRIGHTNESS" val="0.8"/>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27932_6*l_h_i*1_2_3"/>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27932_6*l_h_i*1_2_4"/>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xml><?xml version="1.0" encoding="utf-8"?>
<p:tagLst xmlns:p="http://schemas.openxmlformats.org/presentationml/2006/main">
  <p:tag name="KSO_WM_UNIT_SUBTYPE" val="a"/>
  <p:tag name="KSO_WM_UNIT_PRESET_TEXT" val="单击此处输入你的正文，思想的提炼为了最终演示发布"/>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27932_6*l_h_f*1_1_1"/>
  <p:tag name="KSO_WM_TEMPLATE_CATEGORY" val="diagram"/>
  <p:tag name="KSO_WM_TEMPLATE_INDEX" val="202279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7932_6*l_h_i*1_3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6"/>
  <p:tag name="KSO_WM_UNIT_FILL_TYPE" val="1"/>
  <p:tag name="KSO_WM_UNIT_SHADOW_SCHEMECOLOR_INDEX_BRIGHTNESS" val="-0.5"/>
  <p:tag name="KSO_WM_UNIT_SHADOW_SCHEMECOLOR_INDEX" val="6"/>
  <p:tag name="KSO_WM_UNIT_TEXT_FILL_FORE_SCHEMECOLOR_INDEX_BRIGHTNESS" val="0"/>
  <p:tag name="KSO_WM_UNIT_TEXT_FILL_FORE_SCHEMECOLOR_INDEX" val="2"/>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7932_6*l_h_i*1_3_2"/>
  <p:tag name="KSO_WM_TEMPLATE_CATEGORY" val="diagram"/>
  <p:tag name="KSO_WM_TEMPLATE_INDEX" val="20227932"/>
  <p:tag name="KSO_WM_UNIT_LAYERLEVEL" val="1_1_1"/>
  <p:tag name="KSO_WM_TAG_VERSION" val="1.0"/>
  <p:tag name="KSO_WM_BEAUTIFY_FLAG" val="#wm#"/>
  <p:tag name="KSO_WM_UNIT_FILL_FORE_SCHEMECOLOR_INDEX_BRIGHTNESS" val="0.8"/>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27932_6*l_h_i*1_3_3"/>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27932_6*l_h_i*1_3_4"/>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xml><?xml version="1.0" encoding="utf-8"?>
<p:tagLst xmlns:p="http://schemas.openxmlformats.org/presentationml/2006/main">
  <p:tag name="KSO_WM_UNIT_VALUE" val="120*120"/>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227932_6*l_h_x*1_3_1"/>
  <p:tag name="KSO_WM_TEMPLATE_CATEGORY" val="diagram"/>
  <p:tag name="KSO_WM_TEMPLATE_INDEX" val="20227932"/>
  <p:tag name="KSO_WM_UNIT_LAYERLEVEL" val="1_1_1"/>
  <p:tag name="KSO_WM_TAG_VERSION" val="1.0"/>
  <p:tag name="KSO_WM_BEAUTIFY_FLAG" val="#wm#"/>
  <p:tag name="KSO_WM_UNIT_USESOURCEFORMAT_APPLY" val="1"/>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UNIT_SUBTYPE" val="a"/>
  <p:tag name="KSO_WM_UNIT_PRESET_TEXT" val="单击此处输入你的正文，思想的提炼为了最终演示发布"/>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27932_6*l_h_f*1_2_1"/>
  <p:tag name="KSO_WM_TEMPLATE_CATEGORY" val="diagram"/>
  <p:tag name="KSO_WM_TEMPLATE_INDEX" val="202279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 name="KSO_WM_UNIT_USESOURCEFORMAT_APPLY"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7932_6*l_h_i*1_2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SHADOW_SCHEMECOLOR_INDEX_BRIGHTNESS" val="-0.5"/>
  <p:tag name="KSO_WM_UNIT_SHADOW_SCHEMECOLOR_INDEX" val="8"/>
  <p:tag name="KSO_WM_UNIT_TEXT_FILL_FORE_SCHEMECOLOR_INDEX_BRIGHTNESS" val="0"/>
  <p:tag name="KSO_WM_UNIT_TEXT_FILL_FORE_SCHEMECOLOR_INDEX" val="2"/>
  <p:tag name="KSO_WM_UNIT_TEXT_FILL_TYPE" val="1"/>
  <p:tag name="KSO_WM_UNIT_USESOURCEFORMAT_APPLY"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7932_6*l_h_i*1_2_2"/>
  <p:tag name="KSO_WM_TEMPLATE_CATEGORY" val="diagram"/>
  <p:tag name="KSO_WM_TEMPLATE_INDEX" val="20227932"/>
  <p:tag name="KSO_WM_UNIT_LAYERLEVEL" val="1_1_1"/>
  <p:tag name="KSO_WM_TAG_VERSION" val="1.0"/>
  <p:tag name="KSO_WM_BEAUTIFY_FLAG" val="#wm#"/>
  <p:tag name="KSO_WM_UNIT_FILL_FORE_SCHEMECOLOR_INDEX_BRIGHTNESS" val="0.8"/>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27932_6*l_h_i*1_2_3"/>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27932_6*l_h_i*1_2_4"/>
  <p:tag name="KSO_WM_TEMPLATE_CATEGORY" val="diagram"/>
  <p:tag name="KSO_WM_TEMPLATE_INDEX" val="20227932"/>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7932_6*l_h_i*1_2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SHADOW_SCHEMECOLOR_INDEX_BRIGHTNESS" val="-0.5"/>
  <p:tag name="KSO_WM_UNIT_SHADOW_SCHEMECOLOR_INDEX" val="8"/>
  <p:tag name="KSO_WM_UNIT_TEXT_FILL_FORE_SCHEMECOLOR_INDEX_BRIGHTNESS" val="0"/>
  <p:tag name="KSO_WM_UNIT_TEXT_FILL_FORE_SCHEMECOLOR_INDEX" val="2"/>
  <p:tag name="KSO_WM_UNIT_TEXT_FILL_TYPE" val="1"/>
  <p:tag name="KSO_WM_UNIT_USESOURCEFORMAT_APPLY" val="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7932_6*l_h_i*1_2_1"/>
  <p:tag name="KSO_WM_TEMPLATE_CATEGORY" val="diagram"/>
  <p:tag name="KSO_WM_TEMPLATE_INDEX" val="20227932"/>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SHADOW_SCHEMECOLOR_INDEX_BRIGHTNESS" val="-0.5"/>
  <p:tag name="KSO_WM_UNIT_SHADOW_SCHEMECOLOR_INDEX" val="8"/>
  <p:tag name="KSO_WM_UNIT_TEXT_FILL_FORE_SCHEMECOLOR_INDEX_BRIGHTNESS" val="0"/>
  <p:tag name="KSO_WM_UNIT_TEXT_FILL_FORE_SCHEMECOLOR_INDEX" val="2"/>
  <p:tag name="KSO_WM_UNIT_TEXT_FILL_TYPE" val="1"/>
  <p:tag name="KSO_WM_UNIT_USESOURCEFORMAT_APPLY"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7932_6*l_h_i*1_3_1"/>
  <p:tag name="KSO_WM_TEMPLATE_CATEGORY" val="diagram"/>
  <p:tag name="KSO_WM_TEMPLATE_INDEX" val="20227932"/>
  <p:tag name="KSO_WM_UNIT_LAYERLEVEL" val="1_1_1"/>
  <p:tag name="KSO_WM_TAG_VERSION" val="1.0"/>
  <p:tag name="KSO_WM_BEAUTIFY_FLAG" val=""/>
  <p:tag name="KSO_WM_UNIT_FILL_FORE_SCHEMECOLOR_INDEX_BRIGHTNESS" val="0.4"/>
  <p:tag name="KSO_WM_UNIT_FILL_FORE_SCHEMECOLOR_INDEX" val="6"/>
  <p:tag name="KSO_WM_UNIT_FILL_TYPE" val="1"/>
  <p:tag name="KSO_WM_UNIT_SHADOW_SCHEMECOLOR_INDEX_BRIGHTNESS" val="-0.5"/>
  <p:tag name="KSO_WM_UNIT_SHADOW_SCHEMECOLOR_INDEX" val="6"/>
  <p:tag name="KSO_WM_UNIT_TEXT_FILL_FORE_SCHEMECOLOR_INDEX_BRIGHTNESS" val="0"/>
  <p:tag name="KSO_WM_UNIT_TEXT_FILL_FORE_SCHEMECOLOR_INDEX" val="2"/>
  <p:tag name="KSO_WM_UNIT_TEXT_FILL_TYPE" val="1"/>
  <p:tag name="KSO_WM_UNIT_USESOURCEFORMAT_APPLY" val="1"/>
</p:tagLst>
</file>

<file path=ppt/tags/tag38.xml><?xml version="1.0" encoding="utf-8"?>
<p:tagLst xmlns:p="http://schemas.openxmlformats.org/presentationml/2006/main">
  <p:tag name="KSO_WM_SLIDE_ITEM_CNT" val="6"/>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UNIT_PLACING_PICTURE_USER_VIEWPORT" val="{&quot;height&quot;:2213,&quot;width&quot;:2754}"/>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745_3*l_h_i*1_1_1"/>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5"/>
  <p:tag name="KSO_WM_UNIT_TEXT_FILL_TYPE"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745_3*l_h_i*1_1_4"/>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745_3*l_h_i*1_1_5"/>
  <p:tag name="KSO_WM_TEMPLATE_CATEGORY" val="diagram"/>
  <p:tag name="KSO_WM_TEMPLATE_INDEX" val="745"/>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6"/>
  <p:tag name="KSO_WM_UNIT_ID" val="diagram745_3*l_h_i*1_1_6"/>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745_3*l_h_i*1_2_1"/>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5"/>
  <p:tag name="KSO_WM_UNIT_TEXT_FILL_TYPE" val="1"/>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6"/>
  <p:tag name="KSO_WM_UNIT_ID" val="diagram745_3*l_h_i*1_2_6"/>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745_3*l_h_i*1_2_3"/>
  <p:tag name="KSO_WM_TEMPLATE_CATEGORY" val="diagram"/>
  <p:tag name="KSO_WM_TEMPLATE_INDEX" val="745"/>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745_3*l_h_i*1_2_2"/>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745_3*l_h_i*1_3_1"/>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5"/>
  <p:tag name="KSO_WM_UNIT_TEXT_FILL_TYPE" val="1"/>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745_3*l_h_i*1_3_4"/>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5"/>
  <p:tag name="KSO_WM_UNIT_ID" val="diagram745_3*l_h_i*1_3_5"/>
  <p:tag name="KSO_WM_TEMPLATE_CATEGORY" val="diagram"/>
  <p:tag name="KSO_WM_TEMPLATE_INDEX" val="745"/>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6"/>
  <p:tag name="KSO_WM_UNIT_ID" val="diagram745_3*l_h_i*1_3_6"/>
  <p:tag name="KSO_WM_TEMPLATE_CATEGORY" val="diagram"/>
  <p:tag name="KSO_WM_TEMPLATE_INDEX" val="74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55.xml><?xml version="1.0" encoding="utf-8"?>
<p:tagLst xmlns:p="http://schemas.openxmlformats.org/presentationml/2006/main">
  <p:tag name="KSO_WM_UNIT_NOCLEAR" val="0"/>
  <p:tag name="KSO_WM_UNIT_VALUE" val="27"/>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745_3*l_h_f*1_2_1"/>
  <p:tag name="KSO_WM_TEMPLATE_CATEGORY" val="diagram"/>
  <p:tag name="KSO_WM_TEMPLATE_INDEX" val="745"/>
  <p:tag name="KSO_WM_UNIT_LAYERLEVEL" val="1_1_1"/>
  <p:tag name="KSO_WM_TAG_VERSION" val="1.0"/>
  <p:tag name="KSO_WM_BEAUTIFY_FLAG" val="#wm#"/>
  <p:tag name="KSO_WM_UNIT_PRESET_TEXT" val="单击此处添加&#10;文本具体内容"/>
</p:tagLst>
</file>

<file path=ppt/tags/tag56.xml><?xml version="1.0" encoding="utf-8"?>
<p:tagLst xmlns:p="http://schemas.openxmlformats.org/presentationml/2006/main">
  <p:tag name="KSO_WM_UNIT_NOCLEAR" val="0"/>
  <p:tag name="KSO_WM_UNIT_VALUE" val="27"/>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745_3*l_h_f*1_1_1"/>
  <p:tag name="KSO_WM_TEMPLATE_CATEGORY" val="diagram"/>
  <p:tag name="KSO_WM_TEMPLATE_INDEX" val="745"/>
  <p:tag name="KSO_WM_UNIT_LAYERLEVEL" val="1_1_1"/>
  <p:tag name="KSO_WM_TAG_VERSION" val="1.0"/>
  <p:tag name="KSO_WM_BEAUTIFY_FLAG" val="#wm#"/>
  <p:tag name="KSO_WM_UNIT_PRESET_TEXT" val="单击此处添加&#10;文本具体内容"/>
</p:tagLst>
</file>

<file path=ppt/tags/tag57.xml><?xml version="1.0" encoding="utf-8"?>
<p:tagLst xmlns:p="http://schemas.openxmlformats.org/presentationml/2006/main">
  <p:tag name="KSO_WM_UNIT_NOCLEAR" val="0"/>
  <p:tag name="KSO_WM_UNIT_VALUE" val="27"/>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745_3*l_h_f*1_1_1"/>
  <p:tag name="KSO_WM_TEMPLATE_CATEGORY" val="diagram"/>
  <p:tag name="KSO_WM_TEMPLATE_INDEX" val="745"/>
  <p:tag name="KSO_WM_UNIT_LAYERLEVEL" val="1_1_1"/>
  <p:tag name="KSO_WM_TAG_VERSION" val="1.0"/>
  <p:tag name="KSO_WM_BEAUTIFY_FLAG" val="#wm#"/>
  <p:tag name="KSO_WM_UNIT_PRESET_TEXT" val="单击此处添加&#10;文本具体内容"/>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27990_6*l_i*1_1"/>
  <p:tag name="KSO_WM_TEMPLATE_CATEGORY" val="diagram"/>
  <p:tag name="KSO_WM_TEMPLATE_INDEX" val="20227990"/>
  <p:tag name="KSO_WM_UNIT_LAYERLEVEL" val="1_1"/>
  <p:tag name="KSO_WM_TAG_VERSION" val="1.0"/>
  <p:tag name="KSO_WM_BEAUTIFY_FLAG" val="#wm#"/>
  <p:tag name="KSO_WM_UNIT_FILL_FORE_SCHEMECOLOR_INDEX" val="16"/>
  <p:tag name="KSO_WM_UNIT_FILL_TYPE" val="1"/>
  <p:tag name="KSO_WM_UNIT_TEXT_FILL_FORE_SCHEMECOLOR_INDEX" val="2"/>
  <p:tag name="KSO_WM_UNIT_TEXT_FILL_TYPE" val="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27990_6*l_h_i*1_1_1"/>
  <p:tag name="KSO_WM_TEMPLATE_CATEGORY" val="diagram"/>
  <p:tag name="KSO_WM_TEMPLATE_INDEX" val="2022799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27990_6*l_h_i*1_1_2"/>
  <p:tag name="KSO_WM_TEMPLATE_CATEGORY" val="diagram"/>
  <p:tag name="KSO_WM_TEMPLATE_INDEX" val="2022799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27990_6*l_h_i*1_1_3"/>
  <p:tag name="KSO_WM_TEMPLATE_CATEGORY" val="diagram"/>
  <p:tag name="KSO_WM_TEMPLATE_INDEX" val="20227990"/>
  <p:tag name="KSO_WM_UNIT_LAYERLEVEL" val="1_1_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27990_6*l_h_i*1_1_4"/>
  <p:tag name="KSO_WM_TEMPLATE_CATEGORY" val="diagram"/>
  <p:tag name="KSO_WM_TEMPLATE_INDEX" val="20227990"/>
  <p:tag name="KSO_WM_UNIT_LAYERLEVEL" val="1_1_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Lst>
</file>

<file path=ppt/tags/tag63.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27990_6*l_h_a*1_1_1"/>
  <p:tag name="KSO_WM_TEMPLATE_CATEGORY" val="diagram"/>
  <p:tag name="KSO_WM_TEMPLATE_INDEX" val="20227990"/>
  <p:tag name="KSO_WM_UNIT_LAYERLEVEL" val="1_1_1"/>
  <p:tag name="KSO_WM_TAG_VERSION" val="1.0"/>
  <p:tag name="KSO_WM_BEAUTIFY_FLAG" val="#wm#"/>
  <p:tag name="KSO_WM_UNIT_TEXT_FILL_FORE_SCHEMECOLOR_INDEX" val="5"/>
  <p:tag name="KSO_WM_UNIT_TEXT_FILL_TYPE" val="1"/>
</p:tagLst>
</file>

<file path=ppt/tags/tag64.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27990_6*l_h_f*1_1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27990_6*l_h_i*1_4_1"/>
  <p:tag name="KSO_WM_TEMPLATE_CATEGORY" val="diagram"/>
  <p:tag name="KSO_WM_TEMPLATE_INDEX" val="20227990"/>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227990_6*l_h_i*1_4_2"/>
  <p:tag name="KSO_WM_TEMPLATE_CATEGORY" val="diagram"/>
  <p:tag name="KSO_WM_TEMPLATE_INDEX" val="20227990"/>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27990_6*l_h_i*1_4_3"/>
  <p:tag name="KSO_WM_TEMPLATE_CATEGORY" val="diagram"/>
  <p:tag name="KSO_WM_TEMPLATE_INDEX" val="20227990"/>
  <p:tag name="KSO_WM_UNIT_LAYERLEVEL" val="1_1_1"/>
  <p:tag name="KSO_WM_TAG_VERSION" val="1.0"/>
  <p:tag name="KSO_WM_BEAUTIFY_FLAG" val="#wm#"/>
  <p:tag name="KSO_WM_UNIT_FILL_FORE_SCHEMECOLOR_INDEX" val="8"/>
  <p:tag name="KSO_WM_UNIT_FILL_TYPE" val="1"/>
  <p:tag name="KSO_WM_UNIT_SHADOW_SCHEMECOLOR_INDEX" val="8"/>
  <p:tag name="KSO_WM_UNIT_TEXT_FILL_FORE_SCHEMECOLOR_INDEX" val="2"/>
  <p:tag name="KSO_WM_UNIT_TEXT_FILL_TYPE"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27990_6*l_h_i*1_4_4"/>
  <p:tag name="KSO_WM_TEMPLATE_CATEGORY" val="diagram"/>
  <p:tag name="KSO_WM_TEMPLATE_INDEX" val="20227990"/>
  <p:tag name="KSO_WM_UNIT_LAYERLEVEL" val="1_1_1"/>
  <p:tag name="KSO_WM_TAG_VERSION" val="1.0"/>
  <p:tag name="KSO_WM_BEAUTIFY_FLAG" val="#wm#"/>
  <p:tag name="KSO_WM_UNIT_FILL_FORE_SCHEMECOLOR_INDEX" val="8"/>
  <p:tag name="KSO_WM_UNIT_FILL_TYPE" val="1"/>
  <p:tag name="KSO_WM_UNIT_SHADOW_SCHEMECOLOR_INDEX" val="8"/>
  <p:tag name="KSO_WM_UNIT_TEXT_FILL_FORE_SCHEMECOLOR_INDEX" val="2"/>
  <p:tag name="KSO_WM_UNIT_TEXT_FILL_TYPE" val="1"/>
</p:tagLst>
</file>

<file path=ppt/tags/tag69.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227990_6*l_h_a*1_4_1"/>
  <p:tag name="KSO_WM_TEMPLATE_CATEGORY" val="diagram"/>
  <p:tag name="KSO_WM_TEMPLATE_INDEX" val="20227990"/>
  <p:tag name="KSO_WM_UNIT_LAYERLEVEL" val="1_1_1"/>
  <p:tag name="KSO_WM_TAG_VERSION" val="1.0"/>
  <p:tag name="KSO_WM_BEAUTIFY_FLAG" val="#wm#"/>
  <p:tag name="KSO_WM_UNIT_TEXT_FILL_FORE_SCHEMECOLOR_INDEX" val="8"/>
  <p:tag name="KSO_WM_UNIT_TEXT_FILL_TYPE" val="1"/>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27990_6*l_h_f*1_4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7990_6*l_h_i*1_2_1"/>
  <p:tag name="KSO_WM_TEMPLATE_CATEGORY" val="diagram"/>
  <p:tag name="KSO_WM_TEMPLATE_INDEX" val="2022799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7990_6*l_h_i*1_2_2"/>
  <p:tag name="KSO_WM_TEMPLATE_CATEGORY" val="diagram"/>
  <p:tag name="KSO_WM_TEMPLATE_INDEX" val="2022799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27990_6*l_h_i*1_2_3"/>
  <p:tag name="KSO_WM_TEMPLATE_CATEGORY" val="diagram"/>
  <p:tag name="KSO_WM_TEMPLATE_INDEX" val="20227990"/>
  <p:tag name="KSO_WM_UNIT_LAYERLEVEL" val="1_1_1"/>
  <p:tag name="KSO_WM_TAG_VERSION" val="1.0"/>
  <p:tag name="KSO_WM_BEAUTIFY_FLAG" val="#wm#"/>
  <p:tag name="KSO_WM_UNIT_FILL_FORE_SCHEMECOLOR_INDEX" val="6"/>
  <p:tag name="KSO_WM_UNIT_FILL_TYPE" val="1"/>
  <p:tag name="KSO_WM_UNIT_SHADOW_SCHEMECOLOR_INDEX" val="6"/>
  <p:tag name="KSO_WM_UNIT_TEXT_FILL_FORE_SCHEMECOLOR_INDEX" val="2"/>
  <p:tag name="KSO_WM_UNIT_TEXT_FILL_TYPE" val="1"/>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27990_6*l_h_i*1_2_4"/>
  <p:tag name="KSO_WM_TEMPLATE_CATEGORY" val="diagram"/>
  <p:tag name="KSO_WM_TEMPLATE_INDEX" val="20227990"/>
  <p:tag name="KSO_WM_UNIT_LAYERLEVEL" val="1_1_1"/>
  <p:tag name="KSO_WM_TAG_VERSION" val="1.0"/>
  <p:tag name="KSO_WM_BEAUTIFY_FLAG" val="#wm#"/>
  <p:tag name="KSO_WM_UNIT_FILL_FORE_SCHEMECOLOR_INDEX" val="6"/>
  <p:tag name="KSO_WM_UNIT_FILL_TYPE" val="1"/>
  <p:tag name="KSO_WM_UNIT_SHADOW_SCHEMECOLOR_INDEX" val="6"/>
  <p:tag name="KSO_WM_UNIT_TEXT_FILL_FORE_SCHEMECOLOR_INDEX" val="2"/>
  <p:tag name="KSO_WM_UNIT_TEXT_FILL_TYPE" val="1"/>
</p:tagLst>
</file>

<file path=ppt/tags/tag75.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27990_6*l_h_a*1_2_1"/>
  <p:tag name="KSO_WM_TEMPLATE_CATEGORY" val="diagram"/>
  <p:tag name="KSO_WM_TEMPLATE_INDEX" val="20227990"/>
  <p:tag name="KSO_WM_UNIT_LAYERLEVEL" val="1_1_1"/>
  <p:tag name="KSO_WM_TAG_VERSION" val="1.0"/>
  <p:tag name="KSO_WM_BEAUTIFY_FLAG" val="#wm#"/>
  <p:tag name="KSO_WM_UNIT_TEXT_FILL_FORE_SCHEMECOLOR_INDEX" val="6"/>
  <p:tag name="KSO_WM_UNIT_TEXT_FILL_TYPE" val="1"/>
</p:tagLst>
</file>

<file path=ppt/tags/tag76.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27990_6*l_h_f*1_2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7990_6*l_h_i*1_3_1"/>
  <p:tag name="KSO_WM_TEMPLATE_CATEGORY" val="diagram"/>
  <p:tag name="KSO_WM_TEMPLATE_INDEX" val="20227990"/>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7990_6*l_h_i*1_3_2"/>
  <p:tag name="KSO_WM_TEMPLATE_CATEGORY" val="diagram"/>
  <p:tag name="KSO_WM_TEMPLATE_INDEX" val="20227990"/>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27990_6*l_h_i*1_3_3"/>
  <p:tag name="KSO_WM_TEMPLATE_CATEGORY" val="diagram"/>
  <p:tag name="KSO_WM_TEMPLATE_INDEX" val="20227990"/>
  <p:tag name="KSO_WM_UNIT_LAYERLEVEL" val="1_1_1"/>
  <p:tag name="KSO_WM_TAG_VERSION" val="1.0"/>
  <p:tag name="KSO_WM_BEAUTIFY_FLAG" val="#wm#"/>
  <p:tag name="KSO_WM_UNIT_FILL_FORE_SCHEMECOLOR_INDEX" val="7"/>
  <p:tag name="KSO_WM_UNIT_FILL_TYPE" val="1"/>
  <p:tag name="KSO_WM_UNIT_SHADOW_SCHEMECOLOR_INDEX" val="7"/>
  <p:tag name="KSO_WM_UNIT_TEXT_FILL_FORE_SCHEMECOLOR_INDEX" val="2"/>
  <p:tag name="KSO_WM_UNIT_TEXT_FILL_TYPE" val="1"/>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27990_6*l_h_i*1_3_4"/>
  <p:tag name="KSO_WM_TEMPLATE_CATEGORY" val="diagram"/>
  <p:tag name="KSO_WM_TEMPLATE_INDEX" val="20227990"/>
  <p:tag name="KSO_WM_UNIT_LAYERLEVEL" val="1_1_1"/>
  <p:tag name="KSO_WM_TAG_VERSION" val="1.0"/>
  <p:tag name="KSO_WM_BEAUTIFY_FLAG" val="#wm#"/>
  <p:tag name="KSO_WM_UNIT_FILL_FORE_SCHEMECOLOR_INDEX" val="7"/>
  <p:tag name="KSO_WM_UNIT_FILL_TYPE" val="1"/>
  <p:tag name="KSO_WM_UNIT_SHADOW_SCHEMECOLOR_INDEX" val="7"/>
  <p:tag name="KSO_WM_UNIT_TEXT_FILL_FORE_SCHEMECOLOR_INDEX" val="2"/>
  <p:tag name="KSO_WM_UNIT_TEXT_FILL_TYPE" val="1"/>
</p:tagLst>
</file>

<file path=ppt/tags/tag81.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227990_6*l_h_a*1_3_1"/>
  <p:tag name="KSO_WM_TEMPLATE_CATEGORY" val="diagram"/>
  <p:tag name="KSO_WM_TEMPLATE_INDEX" val="20227990"/>
  <p:tag name="KSO_WM_UNIT_LAYERLEVEL" val="1_1_1"/>
  <p:tag name="KSO_WM_TAG_VERSION" val="1.0"/>
  <p:tag name="KSO_WM_BEAUTIFY_FLAG" val="#wm#"/>
  <p:tag name="KSO_WM_UNIT_TEXT_FILL_FORE_SCHEMECOLOR_INDEX" val="7"/>
  <p:tag name="KSO_WM_UNIT_TEXT_FILL_TYPE" val="1"/>
</p:tagLst>
</file>

<file path=ppt/tags/tag82.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27990_6*l_h_f*1_3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227990_6*l_h_i*1_5_1"/>
  <p:tag name="KSO_WM_TEMPLATE_CATEGORY" val="diagram"/>
  <p:tag name="KSO_WM_TEMPLATE_INDEX" val="20227990"/>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20227990_6*l_h_i*1_5_2"/>
  <p:tag name="KSO_WM_TEMPLATE_CATEGORY" val="diagram"/>
  <p:tag name="KSO_WM_TEMPLATE_INDEX" val="20227990"/>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diagram20227990_6*l_h_i*1_5_3"/>
  <p:tag name="KSO_WM_TEMPLATE_CATEGORY" val="diagram"/>
  <p:tag name="KSO_WM_TEMPLATE_INDEX" val="20227990"/>
  <p:tag name="KSO_WM_UNIT_LAYERLEVEL" val="1_1_1"/>
  <p:tag name="KSO_WM_TAG_VERSION" val="1.0"/>
  <p:tag name="KSO_WM_BEAUTIFY_FLAG" val="#wm#"/>
  <p:tag name="KSO_WM_UNIT_FILL_FORE_SCHEMECOLOR_INDEX" val="9"/>
  <p:tag name="KSO_WM_UNIT_FILL_TYPE" val="1"/>
  <p:tag name="KSO_WM_UNIT_SHADOW_SCHEMECOLOR_INDEX" val="9"/>
  <p:tag name="KSO_WM_UNIT_TEXT_FILL_FORE_SCHEMECOLOR_INDEX" val="2"/>
  <p:tag name="KSO_WM_UNIT_TEXT_FILL_TYPE" val="1"/>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4"/>
  <p:tag name="KSO_WM_UNIT_ID" val="diagram20227990_6*l_h_i*1_5_4"/>
  <p:tag name="KSO_WM_TEMPLATE_CATEGORY" val="diagram"/>
  <p:tag name="KSO_WM_TEMPLATE_INDEX" val="20227990"/>
  <p:tag name="KSO_WM_UNIT_LAYERLEVEL" val="1_1_1"/>
  <p:tag name="KSO_WM_TAG_VERSION" val="1.0"/>
  <p:tag name="KSO_WM_BEAUTIFY_FLAG" val="#wm#"/>
  <p:tag name="KSO_WM_UNIT_FILL_FORE_SCHEMECOLOR_INDEX" val="9"/>
  <p:tag name="KSO_WM_UNIT_FILL_TYPE" val="1"/>
  <p:tag name="KSO_WM_UNIT_SHADOW_SCHEMECOLOR_INDEX" val="9"/>
  <p:tag name="KSO_WM_UNIT_TEXT_FILL_FORE_SCHEMECOLOR_INDEX" val="2"/>
  <p:tag name="KSO_WM_UNIT_TEXT_FILL_TYPE" val="1"/>
</p:tagLst>
</file>

<file path=ppt/tags/tag87.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5_1"/>
  <p:tag name="KSO_WM_UNIT_ID" val="diagram20227990_6*l_h_a*1_5_1"/>
  <p:tag name="KSO_WM_TEMPLATE_CATEGORY" val="diagram"/>
  <p:tag name="KSO_WM_TEMPLATE_INDEX" val="20227990"/>
  <p:tag name="KSO_WM_UNIT_LAYERLEVEL" val="1_1_1"/>
  <p:tag name="KSO_WM_TAG_VERSION" val="1.0"/>
  <p:tag name="KSO_WM_BEAUTIFY_FLAG" val="#wm#"/>
  <p:tag name="KSO_WM_UNIT_TEXT_FILL_FORE_SCHEMECOLOR_INDEX" val="9"/>
  <p:tag name="KSO_WM_UNIT_TEXT_FILL_TYPE" val="1"/>
</p:tagLst>
</file>

<file path=ppt/tags/tag88.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227990_6*l_h_f*1_5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diagram20227990_6*i*1"/>
  <p:tag name="KSO_WM_TEMPLATE_CATEGORY" val="diagram"/>
  <p:tag name="KSO_WM_TEMPLATE_INDEX" val="20227990"/>
  <p:tag name="KSO_WM_UNIT_LAYERLEVEL" val="1"/>
  <p:tag name="KSO_WM_TAG_VERSION" val="1.0"/>
  <p:tag name="KSO_WM_BEAUTIFY_FLAG" val="#wm#"/>
  <p:tag name="KSO_WM_UNIT_LINE_FORE_SCHEMECOLOR_INDEX" val="5"/>
  <p:tag name="KSO_WM_UNIT_LINE_FILL_TYPE" val="2"/>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diagram20227990_6*i*2"/>
  <p:tag name="KSO_WM_TEMPLATE_CATEGORY" val="diagram"/>
  <p:tag name="KSO_WM_TEMPLATE_INDEX" val="20227990"/>
  <p:tag name="KSO_WM_UNIT_LAYERLEVEL" val="1"/>
  <p:tag name="KSO_WM_TAG_VERSION" val="1.0"/>
  <p:tag name="KSO_WM_BEAUTIFY_FLAG" val="#wm#"/>
  <p:tag name="KSO_WM_UNIT_LINE_FORE_SCHEMECOLOR_INDEX" val="5"/>
  <p:tag name="KSO_WM_UNIT_LINE_FILL_TYPE"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1"/>
  <p:tag name="KSO_WM_UNIT_ID" val="diagram20227990_6*l_h_i*1_6_1"/>
  <p:tag name="KSO_WM_TEMPLATE_CATEGORY" val="diagram"/>
  <p:tag name="KSO_WM_TEMPLATE_INDEX" val="20227990"/>
  <p:tag name="KSO_WM_UNIT_LAYERLEVEL" val="1_1_1"/>
  <p:tag name="KSO_WM_TAG_VERSION" val="1.0"/>
  <p:tag name="KSO_WM_BEAUTIFY_FLAG" val="#wm#"/>
  <p:tag name="KSO_WM_UNIT_FILL_FORE_SCHEMECOLOR_INDEX" val="10"/>
  <p:tag name="KSO_WM_UNIT_FILL_TYPE" val="1"/>
  <p:tag name="KSO_WM_UNIT_TEXT_FILL_FORE_SCHEMECOLOR_INDEX" val="2"/>
  <p:tag name="KSO_WM_UNIT_TEXT_FILL_TYPE" val="1"/>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2"/>
  <p:tag name="KSO_WM_UNIT_ID" val="diagram20227990_6*l_h_i*1_6_2"/>
  <p:tag name="KSO_WM_TEMPLATE_CATEGORY" val="diagram"/>
  <p:tag name="KSO_WM_TEMPLATE_INDEX" val="20227990"/>
  <p:tag name="KSO_WM_UNIT_LAYERLEVEL" val="1_1_1"/>
  <p:tag name="KSO_WM_TAG_VERSION" val="1.0"/>
  <p:tag name="KSO_WM_BEAUTIFY_FLAG" val="#wm#"/>
  <p:tag name="KSO_WM_UNIT_FILL_FORE_SCHEMECOLOR_INDEX" val="10"/>
  <p:tag name="KSO_WM_UNIT_FILL_TYPE" val="1"/>
  <p:tag name="KSO_WM_UNIT_TEXT_FILL_FORE_SCHEMECOLOR_INDEX" val="2"/>
  <p:tag name="KSO_WM_UNIT_TEXT_FILL_TYPE" val="1"/>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3"/>
  <p:tag name="KSO_WM_UNIT_ID" val="diagram20227990_6*l_h_i*1_6_3"/>
  <p:tag name="KSO_WM_TEMPLATE_CATEGORY" val="diagram"/>
  <p:tag name="KSO_WM_TEMPLATE_INDEX" val="20227990"/>
  <p:tag name="KSO_WM_UNIT_LAYERLEVEL" val="1_1_1"/>
  <p:tag name="KSO_WM_TAG_VERSION" val="1.0"/>
  <p:tag name="KSO_WM_BEAUTIFY_FLAG" val="#wm#"/>
  <p:tag name="KSO_WM_UNIT_FILL_FORE_SCHEMECOLOR_INDEX" val="10"/>
  <p:tag name="KSO_WM_UNIT_FILL_TYPE" val="1"/>
  <p:tag name="KSO_WM_UNIT_SHADOW_SCHEMECOLOR_INDEX" val="10"/>
  <p:tag name="KSO_WM_UNIT_TEXT_FILL_FORE_SCHEMECOLOR_INDEX" val="2"/>
  <p:tag name="KSO_WM_UNIT_TEXT_FILL_TYPE" val="1"/>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4"/>
  <p:tag name="KSO_WM_UNIT_ID" val="diagram20227990_6*l_h_i*1_6_4"/>
  <p:tag name="KSO_WM_TEMPLATE_CATEGORY" val="diagram"/>
  <p:tag name="KSO_WM_TEMPLATE_INDEX" val="20227990"/>
  <p:tag name="KSO_WM_UNIT_LAYERLEVEL" val="1_1_1"/>
  <p:tag name="KSO_WM_TAG_VERSION" val="1.0"/>
  <p:tag name="KSO_WM_BEAUTIFY_FLAG" val="#wm#"/>
  <p:tag name="KSO_WM_UNIT_FILL_FORE_SCHEMECOLOR_INDEX" val="10"/>
  <p:tag name="KSO_WM_UNIT_FILL_TYPE" val="1"/>
  <p:tag name="KSO_WM_UNIT_SHADOW_SCHEMECOLOR_INDEX" val="10"/>
  <p:tag name="KSO_WM_UNIT_TEXT_FILL_FORE_SCHEMECOLOR_INDEX" val="2"/>
  <p:tag name="KSO_WM_UNIT_TEXT_FILL_TYPE" val="1"/>
</p:tagLst>
</file>

<file path=ppt/tags/tag95.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6_1"/>
  <p:tag name="KSO_WM_UNIT_ID" val="diagram20227990_6*l_h_a*1_6_1"/>
  <p:tag name="KSO_WM_TEMPLATE_CATEGORY" val="diagram"/>
  <p:tag name="KSO_WM_TEMPLATE_INDEX" val="20227990"/>
  <p:tag name="KSO_WM_UNIT_LAYERLEVEL" val="1_1_1"/>
  <p:tag name="KSO_WM_TAG_VERSION" val="1.0"/>
  <p:tag name="KSO_WM_BEAUTIFY_FLAG" val="#wm#"/>
  <p:tag name="KSO_WM_UNIT_TEXT_FILL_FORE_SCHEMECOLOR_INDEX" val="10"/>
  <p:tag name="KSO_WM_UNIT_TEXT_FILL_TYPE" val="1"/>
</p:tagLst>
</file>

<file path=ppt/tags/tag96.xml><?xml version="1.0" encoding="utf-8"?>
<p:tagLst xmlns:p="http://schemas.openxmlformats.org/presentationml/2006/main">
  <p:tag name="KSO_WM_UNIT_SUBTYPE" val="a"/>
  <p:tag name="KSO_WM_UNIT_PRESET_TEXT" val="单击此处输入你的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diagram20227990_6*l_h_f*1_6_1"/>
  <p:tag name="KSO_WM_TEMPLATE_CATEGORY" val="diagram"/>
  <p:tag name="KSO_WM_TEMPLATE_INDEX" val="20227990"/>
  <p:tag name="KSO_WM_UNIT_LAYERLEVEL" val="1_1_1"/>
  <p:tag name="KSO_WM_TAG_VERSION" val="1.0"/>
  <p:tag name="KSO_WM_BEAUTIFY_FLAG" val="#wm#"/>
  <p:tag name="KSO_WM_UNIT_TEXT_FILL_FORE_SCHEMECOLOR_INDEX" val="13"/>
  <p:tag name="KSO_WM_UNIT_TEXT_FILL_TYPE" val="1"/>
</p:tagLst>
</file>

<file path=ppt/tags/tag97.xml><?xml version="1.0" encoding="utf-8"?>
<p:tagLst xmlns:p="http://schemas.openxmlformats.org/presentationml/2006/main">
  <p:tag name="KSO_WM_TAG_VERSION" val="1.0"/>
  <p:tag name="KSO_WM_TEMPLATE_CATEGORY" val="diagram"/>
  <p:tag name="KSO_WM_TEMPLATE_INDEX" val="160443"/>
  <p:tag name="KSO_WM_UNIT_TYPE" val="m_i"/>
  <p:tag name="KSO_WM_UNIT_INDEX" val="1_1"/>
  <p:tag name="KSO_WM_UNIT_ID" val="259*m_i*1_1"/>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Lst>
</file>

<file path=ppt/tags/tag98.xml><?xml version="1.0" encoding="utf-8"?>
<p:tagLst xmlns:p="http://schemas.openxmlformats.org/presentationml/2006/main">
  <p:tag name="KSO_WM_TAG_VERSION" val="1.0"/>
  <p:tag name="KSO_WM_TEMPLATE_CATEGORY" val="diagram"/>
  <p:tag name="KSO_WM_TEMPLATE_INDEX" val="160443"/>
  <p:tag name="KSO_WM_UNIT_TYPE" val="m_i"/>
  <p:tag name="KSO_WM_UNIT_INDEX" val="1_2"/>
  <p:tag name="KSO_WM_UNIT_ID" val="259*m_i*1_2"/>
  <p:tag name="KSO_WM_UNIT_CLEAR" val="1"/>
  <p:tag name="KSO_WM_UNIT_LAYERLEVEL" val="1_1"/>
  <p:tag name="KSO_WM_BEAUTIFY_FLAG" val="#wm#"/>
  <p:tag name="KSO_WM_DIAGRAM_GROUP_CODE" val="m1-1"/>
  <p:tag name="KSO_WM_UNIT_FILL_FORE_SCHEMECOLOR_INDEX" val="6"/>
  <p:tag name="KSO_WM_UNIT_FILL_TYPE" val="1"/>
  <p:tag name="KSO_WM_UNIT_TEXT_FILL_FORE_SCHEMECOLOR_INDEX" val="14"/>
  <p:tag name="KSO_WM_UNIT_TEXT_FILL_TYPE" val="1"/>
</p:tagLst>
</file>

<file path=ppt/tags/tag99.xml><?xml version="1.0" encoding="utf-8"?>
<p:tagLst xmlns:p="http://schemas.openxmlformats.org/presentationml/2006/main">
  <p:tag name="KSO_WM_TAG_VERSION" val="1.0"/>
  <p:tag name="KSO_WM_TEMPLATE_CATEGORY" val="diagram"/>
  <p:tag name="KSO_WM_TEMPLATE_INDEX" val="160443"/>
  <p:tag name="KSO_WM_UNIT_TYPE" val="m_i"/>
  <p:tag name="KSO_WM_UNIT_INDEX" val="1_3"/>
  <p:tag name="KSO_WM_UNIT_ID" val="259*m_i*1_3"/>
  <p:tag name="KSO_WM_UNIT_CLEAR" val="1"/>
  <p:tag name="KSO_WM_UNIT_LAYERLEVEL" val="1_1"/>
  <p:tag name="KSO_WM_BEAUTIFY_FLAG" val="#wm#"/>
  <p:tag name="KSO_WM_DIAGRAM_GROUP_CODE" val="m1-1"/>
  <p:tag name="KSO_WM_UNIT_FILL_FORE_SCHEMECOLOR_INDEX" val="7"/>
  <p:tag name="KSO_WM_UNIT_FILL_TYPE" val="1"/>
  <p:tag name="KSO_WM_UNIT_TEXT_FILL_FORE_SCHEMECOLOR_INDEX" val="14"/>
  <p:tag name="KSO_WM_UNIT_TEXT_FILL_TYPE" val="1"/>
</p:tagLst>
</file>

<file path=ppt/theme/theme1.xml><?xml version="1.0" encoding="utf-8"?>
<a:theme xmlns:a="http://schemas.openxmlformats.org/drawingml/2006/main" name="Office 主题​​">
  <a:themeElements>
    <a:clrScheme name="自定义 9">
      <a:dk1>
        <a:sysClr val="windowText" lastClr="000000"/>
      </a:dk1>
      <a:lt1>
        <a:sysClr val="window" lastClr="FFFFFF"/>
      </a:lt1>
      <a:dk2>
        <a:srgbClr val="44546A"/>
      </a:dk2>
      <a:lt2>
        <a:srgbClr val="E7E6E6"/>
      </a:lt2>
      <a:accent1>
        <a:srgbClr val="8ECFF0"/>
      </a:accent1>
      <a:accent2>
        <a:srgbClr val="F995B0"/>
      </a:accent2>
      <a:accent3>
        <a:srgbClr val="A5A5A5"/>
      </a:accent3>
      <a:accent4>
        <a:srgbClr val="8ECFF0"/>
      </a:accent4>
      <a:accent5>
        <a:srgbClr val="F995B0"/>
      </a:accent5>
      <a:accent6>
        <a:srgbClr val="A5A5A5"/>
      </a:accent6>
      <a:hlink>
        <a:srgbClr val="757070"/>
      </a:hlink>
      <a:folHlink>
        <a:srgbClr val="757070"/>
      </a:folHlink>
    </a:clrScheme>
    <a:fontScheme name="sruklks3">
      <a:majorFont>
        <a:latin typeface="Arial"/>
        <a:ea typeface="阿里巴巴普惠体"/>
        <a:cs typeface=""/>
      </a:majorFont>
      <a:minorFont>
        <a:latin typeface="Arial"/>
        <a:ea typeface="阿里巴巴普惠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4615</Words>
  <Application>WPS 演示</Application>
  <PresentationFormat>宽屏</PresentationFormat>
  <Paragraphs>466</Paragraphs>
  <Slides>12</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12</vt:i4>
      </vt:variant>
    </vt:vector>
  </HeadingPairs>
  <TitlesOfParts>
    <vt:vector size="28" baseType="lpstr">
      <vt:lpstr>Arial</vt:lpstr>
      <vt:lpstr>宋体</vt:lpstr>
      <vt:lpstr>Wingdings</vt:lpstr>
      <vt:lpstr>字魂59号-创粗黑</vt:lpstr>
      <vt:lpstr>思源黑体 CN Bold</vt:lpstr>
      <vt:lpstr>思源黑体 CN Regular</vt:lpstr>
      <vt:lpstr>思源黑体 CN Medium</vt:lpstr>
      <vt:lpstr>黑体</vt:lpstr>
      <vt:lpstr>微软雅黑</vt:lpstr>
      <vt:lpstr>MiSans Bold</vt:lpstr>
      <vt:lpstr>Arial Unicode MS</vt:lpstr>
      <vt:lpstr>阿里巴巴普惠体</vt:lpstr>
      <vt:lpstr>Segoe Print</vt:lpstr>
      <vt:lpstr>等线</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黄阶娟</cp:lastModifiedBy>
  <cp:revision>84</cp:revision>
  <dcterms:created xsi:type="dcterms:W3CDTF">2020-03-26T04:37:00Z</dcterms:created>
  <dcterms:modified xsi:type="dcterms:W3CDTF">2023-02-22T09:16:42Z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KSOTemplateUUID">
    <vt:lpwstr>v1.0_mb_mxr/Cs+BApMmHChhTrecaA==</vt:lpwstr>
  </property>
  <property fmtid="{D5CDD505-2E9C-101B-9397-08002B2CF9AE}" pid="4" name="ICV">
    <vt:lpwstr>C95A7D7ABD834DFEA10F60D5588B7992</vt:lpwstr>
  </property>
</Properties>
</file>